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9" r:id="rId4"/>
    <p:sldId id="262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9" r:id="rId13"/>
    <p:sldId id="272" r:id="rId14"/>
    <p:sldId id="271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8" r:id="rId31"/>
    <p:sldId id="28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8896C-9C61-4782-8DA8-531D7B03F3D0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281F2-EC6F-49B1-9BB1-B3A7C4C6D2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38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281F2-EC6F-49B1-9BB1-B3A7C4C6D2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449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FD8EB2-920B-A1A8-2BA3-C0928BED0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CBCF4C-70E9-33BA-1D67-C73BE00C7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0C03F9-B075-9C24-8CCC-DAB8A268A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6FB6-9DE9-4A96-8972-57062E86D24A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883C12-735B-198A-78AF-7E0BD9218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D3E917-1C49-D25B-6D36-6CA537DF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7A39-3B2E-438D-833A-00D0EFB2C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75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CB9C1-4D97-F299-B71D-B91FA8AED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0918CC-1F8D-F2F9-E5FD-080B21E5C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F40563-86A6-FFAC-7827-43AD66DEE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6FB6-9DE9-4A96-8972-57062E86D24A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19CFCF-EFBD-1450-84D1-9D1B515C4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006B04-615B-AC43-8010-239ACC076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7A39-3B2E-438D-833A-00D0EFB2C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03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DF5C9D-D499-02A6-B98D-555D035AAB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5304AD-7AC9-022B-AC1D-FC325F550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009CF-07FE-452A-4C6A-37A3C5D6E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6FB6-9DE9-4A96-8972-57062E86D24A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9FDB8B-035C-ABB5-0FE0-15CD2C63B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FE94C-4E69-4891-C82B-32840402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7A39-3B2E-438D-833A-00D0EFB2C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693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C13CD-5A4F-FD34-46EB-7B245BA3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9AAF39-7EB7-1223-FC8E-1BE19C74E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9B1A5B-DF5C-11A9-D98D-8B29D595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6FB6-9DE9-4A96-8972-57062E86D24A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8B39CA-D491-FEF7-E035-FF4611150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3E0697-CDAD-FF12-0DE7-AF1AB425B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7A39-3B2E-438D-833A-00D0EFB2C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339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950AE-4AA7-B5E9-8849-162CC57FD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8B18D3-57AD-8A38-4BF9-7C6851E7B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3E22B6-8B48-7B87-96B2-FA85F7B9C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6FB6-9DE9-4A96-8972-57062E86D24A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E857BD-6EBF-4071-C9AB-550B52342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4579E2-0989-C30E-5AEF-4A2193ABD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7A39-3B2E-438D-833A-00D0EFB2C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84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696BC-0471-4002-F6F4-592A1041C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DF9B69-9B3D-23AA-D620-BB28BB997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3F702B-825E-2ADA-95D6-98C84EBBA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EDF58F-E2A3-9289-B975-FD491DD6F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6FB6-9DE9-4A96-8972-57062E86D24A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F7CB8-E213-EDBF-E527-61287183D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DE8D49-9608-E018-90DF-9C4B38E26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7A39-3B2E-438D-833A-00D0EFB2C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271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18417-4535-4199-CF22-01EBBC953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9231C6-6C4D-7C4A-BB75-63B79D1F0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7E5B97-63D7-9D0D-ED83-F98DD3C28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3D98B0-D7F8-80EE-13E6-115E4ABC5A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AF15EE-D9DB-8546-236D-3A5F713267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DC057B-B53C-96B0-4B11-558D2F5CF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6FB6-9DE9-4A96-8972-57062E86D24A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EB51985-8701-2FDF-BB65-97845110C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F41AD8-83D3-D2F8-EBCB-F77F237F0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7A39-3B2E-438D-833A-00D0EFB2C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316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1A365-02AE-7270-DDAC-6F2B4795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CD33C0-DAB5-36F3-7087-386F7CDD9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6FB6-9DE9-4A96-8972-57062E86D24A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B06AC4-682F-B965-9BBF-B9AD6174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A2835-DFC2-02D9-AFA7-7BA98078F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7A39-3B2E-438D-833A-00D0EFB2C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528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26F5EA-F73A-E2A4-86BB-975A950EA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6FB6-9DE9-4A96-8972-57062E86D24A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C6DE1C-5158-42C5-FD93-1C66A5F7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98DB48-FCBD-F644-EAF5-5E1818A1A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7A39-3B2E-438D-833A-00D0EFB2C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10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39B49-AC89-5FCA-CCDE-3CF20030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14F10A-8346-2606-77DC-906A4B9F0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782D4F-C522-9679-94A2-A7EE27FE7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31925B-ABBA-1720-5C82-2A3D2CE97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6FB6-9DE9-4A96-8972-57062E86D24A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99E919-A435-E155-37E1-90C576C51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F79C82-3874-BC2C-9915-613D2163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7A39-3B2E-438D-833A-00D0EFB2C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345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3A93A-63C0-7BD7-08D3-5303595F4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E196FE-52F1-B7DE-CEDA-B5F74D122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4DF469-E390-9A2B-0DB0-8169A12A5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EC2194-00EA-5A05-377C-BB00266C6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6FB6-9DE9-4A96-8972-57062E86D24A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896CF0-653B-1EA2-DCF7-BE9F58EC2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60E520-8E40-CB25-81F6-C20CFD884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7A39-3B2E-438D-833A-00D0EFB2C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15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20CDFA-00AA-6566-7C0D-E99F67B54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25731A-8007-B469-7395-5AE07A535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36FC02-0FCA-8D4D-9048-23A5B06C9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866FB6-9DE9-4A96-8972-57062E86D24A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FBAEF-AAE4-0103-0F01-07E82AD54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60108C-E3B5-D8CC-3E18-C86005F55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827A39-3B2E-438D-833A-00D0EFB2C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46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ubs.opengroup.org/onlinepubs/9699919799/utilities/contents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D9B38D-77CE-B3AE-0C7C-F58F77307247}"/>
              </a:ext>
            </a:extLst>
          </p:cNvPr>
          <p:cNvSpPr txBox="1"/>
          <p:nvPr/>
        </p:nvSpPr>
        <p:spPr>
          <a:xfrm>
            <a:off x="4215132" y="2598003"/>
            <a:ext cx="37617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Terminal-vim</a:t>
            </a:r>
            <a:endParaRPr lang="ko-KR" alt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D4DDC-DB40-4733-5C47-9D5E44709F39}"/>
              </a:ext>
            </a:extLst>
          </p:cNvPr>
          <p:cNvSpPr txBox="1"/>
          <p:nvPr/>
        </p:nvSpPr>
        <p:spPr>
          <a:xfrm>
            <a:off x="3590758" y="1349849"/>
            <a:ext cx="5481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au </a:t>
            </a:r>
            <a:r>
              <a:rPr lang="en-US" altLang="ko-KR" sz="3200" dirty="0" err="1"/>
              <a:t>VimEnter</a:t>
            </a:r>
            <a:r>
              <a:rPr lang="en-US" altLang="ko-KR" sz="3200" dirty="0"/>
              <a:t> * call Bye2024()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3A6C7-06DE-5BCE-12EC-5D2BE6703006}"/>
              </a:ext>
            </a:extLst>
          </p:cNvPr>
          <p:cNvSpPr txBox="1"/>
          <p:nvPr/>
        </p:nvSpPr>
        <p:spPr>
          <a:xfrm flipH="1">
            <a:off x="4215132" y="4252634"/>
            <a:ext cx="4862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이광효</a:t>
            </a:r>
            <a:r>
              <a:rPr lang="en-US" altLang="ko-KR" sz="2400" dirty="0"/>
              <a:t>(widehyo@gmail.com)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308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C473B-7641-2875-6A6E-8BB63C19A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0C0296C-9905-EBBE-AC6D-F76D4F9CBF47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258286-8F01-3B5E-8B1C-676651E28467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E9AA3F-14D6-EA22-198D-82C8A2CB6432}"/>
              </a:ext>
            </a:extLst>
          </p:cNvPr>
          <p:cNvSpPr txBox="1"/>
          <p:nvPr/>
        </p:nvSpPr>
        <p:spPr>
          <a:xfrm>
            <a:off x="494906" y="113368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왜 터미널인가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52CCF-C202-2015-B879-DCE3A5EE9037}"/>
              </a:ext>
            </a:extLst>
          </p:cNvPr>
          <p:cNvSpPr txBox="1"/>
          <p:nvPr/>
        </p:nvSpPr>
        <p:spPr>
          <a:xfrm>
            <a:off x="494906" y="989815"/>
            <a:ext cx="110081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터미널에 수렴한 과정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2. </a:t>
            </a:r>
            <a:r>
              <a:rPr lang="ko-KR" altLang="en-US" sz="2400" dirty="0"/>
              <a:t>파이썬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터미널 친화적 </a:t>
            </a:r>
            <a:r>
              <a:rPr lang="en-US" altLang="ko-KR" sz="2400" dirty="0"/>
              <a:t>feature </a:t>
            </a:r>
            <a:r>
              <a:rPr lang="ko-KR" altLang="en-US" sz="2400" dirty="0"/>
              <a:t>제공</a:t>
            </a:r>
            <a:endParaRPr lang="en-US" altLang="ko-KR" sz="2400" dirty="0"/>
          </a:p>
          <a:p>
            <a:pPr marL="1828800" lvl="3" indent="-457200">
              <a:buFontTx/>
              <a:buChar char="-"/>
            </a:pPr>
            <a:r>
              <a:rPr lang="en-US" altLang="ko-KR" sz="2400" dirty="0"/>
              <a:t>REPL: </a:t>
            </a:r>
            <a:r>
              <a:rPr lang="en-US" altLang="ko-KR" sz="2400" dirty="0" err="1"/>
              <a:t>dir</a:t>
            </a:r>
            <a:r>
              <a:rPr lang="en-US" altLang="ko-KR" sz="2400" dirty="0"/>
              <a:t>(obj) </a:t>
            </a:r>
            <a:r>
              <a:rPr lang="ko-KR" altLang="en-US" sz="2400" dirty="0"/>
              <a:t>객체의 </a:t>
            </a:r>
            <a:r>
              <a:rPr lang="en-US" altLang="ko-KR" sz="2400" dirty="0"/>
              <a:t>callable</a:t>
            </a:r>
            <a:r>
              <a:rPr lang="ko-KR" altLang="en-US" sz="2400" dirty="0"/>
              <a:t>한 </a:t>
            </a:r>
            <a:r>
              <a:rPr lang="en-US" altLang="ko-KR" sz="2400" dirty="0"/>
              <a:t>method </a:t>
            </a:r>
            <a:r>
              <a:rPr lang="ko-KR" altLang="en-US" sz="2400" dirty="0"/>
              <a:t>확인</a:t>
            </a:r>
            <a:endParaRPr lang="en-US" altLang="ko-KR" sz="2400" dirty="0"/>
          </a:p>
          <a:p>
            <a:pPr marL="1828800" lvl="3" indent="-457200">
              <a:buFontTx/>
              <a:buChar char="-"/>
            </a:pPr>
            <a:r>
              <a:rPr lang="en-US" altLang="ko-KR" sz="2400" dirty="0"/>
              <a:t>REPL: help(obj) </a:t>
            </a:r>
            <a:r>
              <a:rPr lang="ko-KR" altLang="en-US" sz="2400" dirty="0"/>
              <a:t>클래스</a:t>
            </a:r>
            <a:r>
              <a:rPr lang="en-US" altLang="ko-KR" sz="2400" dirty="0"/>
              <a:t>/</a:t>
            </a:r>
            <a:r>
              <a:rPr lang="ko-KR" altLang="en-US" sz="2400" dirty="0"/>
              <a:t>메서드의 </a:t>
            </a:r>
            <a:r>
              <a:rPr lang="en-US" altLang="ko-KR" sz="2400" dirty="0"/>
              <a:t>docstring</a:t>
            </a:r>
            <a:r>
              <a:rPr lang="ko-KR" altLang="en-US" sz="2400" dirty="0"/>
              <a:t>을 터미널 안에서 확인</a:t>
            </a:r>
            <a:endParaRPr lang="en-US" altLang="ko-KR" sz="2400" dirty="0"/>
          </a:p>
          <a:p>
            <a:pPr marL="1828800" lvl="3" indent="-457200">
              <a:buFontTx/>
              <a:buChar char="-"/>
            </a:pPr>
            <a:r>
              <a:rPr lang="en-US" altLang="ko-KR" sz="2400" dirty="0" err="1"/>
              <a:t>pdb</a:t>
            </a:r>
            <a:r>
              <a:rPr lang="en-US" altLang="ko-KR" sz="2400" dirty="0"/>
              <a:t>: </a:t>
            </a:r>
            <a:r>
              <a:rPr lang="ko-KR" altLang="en-US" sz="2400" dirty="0"/>
              <a:t>터미널 </a:t>
            </a:r>
            <a:r>
              <a:rPr lang="ko-KR" altLang="en-US" sz="2400" dirty="0" err="1"/>
              <a:t>디버거</a:t>
            </a:r>
            <a:r>
              <a:rPr lang="ko-KR" altLang="en-US" sz="2400" dirty="0"/>
              <a:t> 제공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23258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CF517-4767-6182-DCE7-24DB41612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D6893E4-84F2-2C6F-AE21-3962FE3E6CC8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F537C6-7177-6EE0-1C02-7D7DD83F6119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98F79-FB37-95C6-5B58-ED4B65F264BC}"/>
              </a:ext>
            </a:extLst>
          </p:cNvPr>
          <p:cNvSpPr txBox="1"/>
          <p:nvPr/>
        </p:nvSpPr>
        <p:spPr>
          <a:xfrm>
            <a:off x="494906" y="113368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왜 터미널인가</a:t>
            </a: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737A596-5E6B-63CC-E1CB-206C8BF6A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06" y="775485"/>
            <a:ext cx="9307224" cy="1305107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4787E0A-63E0-43C0-CA83-3CECB030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858" y="2281041"/>
            <a:ext cx="5887272" cy="4334480"/>
          </a:xfrm>
          <a:prstGeom prst="rect">
            <a:avLst/>
          </a:prstGeom>
        </p:spPr>
      </p:pic>
      <p:pic>
        <p:nvPicPr>
          <p:cNvPr id="12" name="그림 11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F08AC5D0-DFFF-B229-37DC-45C5FABE4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06" y="2281041"/>
            <a:ext cx="3334215" cy="101931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025E6A2-7D3E-EC64-E33A-562D3B0D16C4}"/>
              </a:ext>
            </a:extLst>
          </p:cNvPr>
          <p:cNvSpPr/>
          <p:nvPr/>
        </p:nvSpPr>
        <p:spPr>
          <a:xfrm>
            <a:off x="494906" y="1329179"/>
            <a:ext cx="9307224" cy="150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991F5-BDDE-E6AA-0A5F-10BFBC2D4C27}"/>
              </a:ext>
            </a:extLst>
          </p:cNvPr>
          <p:cNvSpPr/>
          <p:nvPr/>
        </p:nvSpPr>
        <p:spPr>
          <a:xfrm>
            <a:off x="494906" y="1903297"/>
            <a:ext cx="9307224" cy="150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2343FD2-D49F-CA34-AA99-A867EBED697E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16200000" flipH="1">
            <a:off x="5890049" y="1312595"/>
            <a:ext cx="226915" cy="1709976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ED41593-1A31-4D08-2C7F-6B9E408AC110}"/>
              </a:ext>
            </a:extLst>
          </p:cNvPr>
          <p:cNvSpPr txBox="1"/>
          <p:nvPr/>
        </p:nvSpPr>
        <p:spPr>
          <a:xfrm>
            <a:off x="9898144" y="867514"/>
            <a:ext cx="1963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dir</a:t>
            </a:r>
            <a:r>
              <a:rPr lang="en-US" altLang="ko-KR" dirty="0"/>
              <a:t>(obj)</a:t>
            </a:r>
          </a:p>
          <a:p>
            <a:r>
              <a:rPr lang="ko-KR" altLang="en-US" dirty="0"/>
              <a:t>가용 메서드 조회</a:t>
            </a:r>
            <a:endParaRPr lang="en-US" altLang="ko-KR" dirty="0"/>
          </a:p>
          <a:p>
            <a:r>
              <a:rPr lang="ko-KR" altLang="en-US" dirty="0"/>
              <a:t>가용 필드 조회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084610-2EAD-321D-9CC7-E8C1C6E51A5E}"/>
              </a:ext>
            </a:extLst>
          </p:cNvPr>
          <p:cNvSpPr txBox="1"/>
          <p:nvPr/>
        </p:nvSpPr>
        <p:spPr>
          <a:xfrm>
            <a:off x="9887867" y="2281041"/>
            <a:ext cx="1963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help(obj)</a:t>
            </a:r>
          </a:p>
          <a:p>
            <a:r>
              <a:rPr lang="ko-KR" altLang="en-US" dirty="0"/>
              <a:t>메서드 문서 조회</a:t>
            </a:r>
            <a:endParaRPr lang="en-US" altLang="ko-KR" dirty="0"/>
          </a:p>
          <a:p>
            <a:r>
              <a:rPr lang="en-US" altLang="ko-KR" dirty="0"/>
              <a:t>(docstring </a:t>
            </a:r>
            <a:r>
              <a:rPr lang="ko-KR" altLang="en-US" dirty="0"/>
              <a:t>조회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612BA1-A9E6-F503-432B-0132EBA4DDC6}"/>
              </a:ext>
            </a:extLst>
          </p:cNvPr>
          <p:cNvSpPr txBox="1"/>
          <p:nvPr/>
        </p:nvSpPr>
        <p:spPr>
          <a:xfrm>
            <a:off x="494906" y="3825616"/>
            <a:ext cx="3199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메서드 호출방법 확인 후</a:t>
            </a:r>
            <a:endParaRPr lang="en-US" altLang="ko-KR" dirty="0"/>
          </a:p>
          <a:p>
            <a:r>
              <a:rPr lang="ko-KR" altLang="en-US" dirty="0"/>
              <a:t>런타임 환경에서 실시간 코딩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F4C0E7-B0B8-F778-3645-5349351B238D}"/>
              </a:ext>
            </a:extLst>
          </p:cNvPr>
          <p:cNvSpPr/>
          <p:nvPr/>
        </p:nvSpPr>
        <p:spPr>
          <a:xfrm>
            <a:off x="4210638" y="2715285"/>
            <a:ext cx="1803663" cy="150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3E43E0B4-7DCD-32DB-16C1-A275C89FF164}"/>
              </a:ext>
            </a:extLst>
          </p:cNvPr>
          <p:cNvCxnSpPr>
            <a:cxnSpLocks/>
            <a:stCxn id="16" idx="1"/>
            <a:endCxn id="12" idx="2"/>
          </p:cNvCxnSpPr>
          <p:nvPr/>
        </p:nvCxnSpPr>
        <p:spPr>
          <a:xfrm rot="10800000" flipV="1">
            <a:off x="2162014" y="2790516"/>
            <a:ext cx="2048624" cy="509841"/>
          </a:xfrm>
          <a:prstGeom prst="bentConnector4">
            <a:avLst>
              <a:gd name="adj1" fmla="val 9312"/>
              <a:gd name="adj2" fmla="val 14483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698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611C9-609D-0E61-42CA-D9DA10733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1BE8B3E-A2F3-BF4A-D4E7-2B12883B37F2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2FB745A-B99A-EB0A-671E-CF6EDB689599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5F91B1-2E5E-84C9-6D91-5911069570E2}"/>
              </a:ext>
            </a:extLst>
          </p:cNvPr>
          <p:cNvSpPr txBox="1"/>
          <p:nvPr/>
        </p:nvSpPr>
        <p:spPr>
          <a:xfrm>
            <a:off x="494906" y="113368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왜 터미널인가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415D9-76C0-7A62-D3F4-DCD301143093}"/>
              </a:ext>
            </a:extLst>
          </p:cNvPr>
          <p:cNvSpPr txBox="1"/>
          <p:nvPr/>
        </p:nvSpPr>
        <p:spPr>
          <a:xfrm>
            <a:off x="494906" y="989815"/>
            <a:ext cx="107713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터미널에 수렴한 과정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3. </a:t>
            </a:r>
            <a:r>
              <a:rPr lang="ko-KR" altLang="en-US" sz="2400" dirty="0"/>
              <a:t>가장 중요하게</a:t>
            </a:r>
            <a:r>
              <a:rPr lang="en-US" altLang="ko-KR" sz="2400" dirty="0"/>
              <a:t>, </a:t>
            </a:r>
            <a:r>
              <a:rPr lang="ko-KR" altLang="en-US" sz="2400" dirty="0"/>
              <a:t>상용 서버에서 발생한 </a:t>
            </a:r>
            <a:r>
              <a:rPr lang="en-US" altLang="ko-KR" sz="2400" dirty="0"/>
              <a:t>trouble</a:t>
            </a:r>
            <a:r>
              <a:rPr lang="ko-KR" altLang="en-US" sz="2400" dirty="0"/>
              <a:t> </a:t>
            </a:r>
            <a:r>
              <a:rPr lang="en-US" altLang="ko-KR" sz="2400" dirty="0"/>
              <a:t>shooting</a:t>
            </a:r>
            <a:r>
              <a:rPr lang="ko-KR" altLang="en-US" sz="2400" dirty="0"/>
              <a:t>을 하기 위해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사용 가능한 환경이 터미널 밖에 없다</a:t>
            </a:r>
            <a:r>
              <a:rPr lang="en-US" altLang="ko-KR" sz="2400" dirty="0"/>
              <a:t>(GUI </a:t>
            </a:r>
            <a:r>
              <a:rPr lang="ko-KR" altLang="en-US" sz="2400" dirty="0"/>
              <a:t>제공 </a:t>
            </a:r>
            <a:r>
              <a:rPr lang="en-US" altLang="ko-KR" sz="2400" dirty="0"/>
              <a:t>X, IDE </a:t>
            </a:r>
            <a:r>
              <a:rPr lang="ko-KR" altLang="en-US" sz="2400" dirty="0"/>
              <a:t>제공 </a:t>
            </a:r>
            <a:r>
              <a:rPr lang="en-US" altLang="ko-KR" sz="2400" dirty="0"/>
              <a:t>X)</a:t>
            </a:r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상용 서버에 접속하는 경우는 보통 배포하는 날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en-US" altLang="ko-KR" sz="2400" dirty="0"/>
              <a:t>trouble</a:t>
            </a:r>
            <a:r>
              <a:rPr lang="ko-KR" altLang="en-US" sz="2400" dirty="0"/>
              <a:t> </a:t>
            </a:r>
            <a:r>
              <a:rPr lang="en-US" altLang="ko-KR" sz="2400" dirty="0"/>
              <a:t>shooting </a:t>
            </a:r>
            <a:r>
              <a:rPr lang="ko-KR" altLang="en-US" sz="2400" dirty="0"/>
              <a:t>못 하면 집에 못 간다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841600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4B9B9-74E5-5281-7D6C-F04B1E8A6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3BCE441-F9FF-AB05-49EC-CA3995E44147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F94BAC-1F07-849C-2D99-843A7A7B5539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0A2B8-747E-E63C-5C4E-C25D5A9CC91E}"/>
              </a:ext>
            </a:extLst>
          </p:cNvPr>
          <p:cNvSpPr txBox="1"/>
          <p:nvPr/>
        </p:nvSpPr>
        <p:spPr>
          <a:xfrm>
            <a:off x="494906" y="113368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왜 터미널인가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D0FDC-5DAB-3227-4171-FF1EB6087B42}"/>
              </a:ext>
            </a:extLst>
          </p:cNvPr>
          <p:cNvSpPr txBox="1"/>
          <p:nvPr/>
        </p:nvSpPr>
        <p:spPr>
          <a:xfrm>
            <a:off x="494906" y="989815"/>
            <a:ext cx="1084142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터미널의 장점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ko-KR" altLang="en-US" sz="2400" dirty="0"/>
              <a:t>작성 코드의 가장 빠른 피드백 제공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개발자로서 프로그램이 직접 돌아가는 걸 눈으로 볼 때</a:t>
            </a:r>
            <a:br>
              <a:rPr lang="en-US" altLang="ko-KR" sz="2400" dirty="0"/>
            </a:br>
            <a:r>
              <a:rPr lang="ko-KR" altLang="en-US" sz="2400" dirty="0"/>
              <a:t>가장 빠르고 정확하게 배운다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코드작성과 코드실행결과 확인까지의 간격이 줄어들수록 생산성 ▲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ko-KR" altLang="en-US" sz="2400" dirty="0"/>
              <a:t>인터넷 없이 동작 가능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ko-KR" altLang="en-US" sz="2400" dirty="0"/>
              <a:t>터미널 </a:t>
            </a:r>
            <a:r>
              <a:rPr lang="ko-KR" altLang="en-US" sz="2400" dirty="0" err="1"/>
              <a:t>디버거를</a:t>
            </a:r>
            <a:r>
              <a:rPr lang="ko-KR" altLang="en-US" sz="2400" dirty="0"/>
              <a:t> 제공하는 경우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런타임환경에서 직접 코딩할 수 있다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834850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B3C2B-E2E6-CC68-D0A8-AB8387FB5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4E9706-130F-728F-4534-16EE610541DB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374809-3C7C-8695-30D4-BEED2E080D3C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1B6954-EBD7-A04B-A76B-70089BF50B62}"/>
              </a:ext>
            </a:extLst>
          </p:cNvPr>
          <p:cNvSpPr txBox="1"/>
          <p:nvPr/>
        </p:nvSpPr>
        <p:spPr>
          <a:xfrm>
            <a:off x="494906" y="113368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왜 터미널인가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1D96B-88DE-EBBC-0D09-1D87D6378103}"/>
              </a:ext>
            </a:extLst>
          </p:cNvPr>
          <p:cNvSpPr txBox="1"/>
          <p:nvPr/>
        </p:nvSpPr>
        <p:spPr>
          <a:xfrm>
            <a:off x="494906" y="989815"/>
            <a:ext cx="101361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400" dirty="0"/>
              <a:t>(bash) shell</a:t>
            </a:r>
            <a:r>
              <a:rPr lang="ko-KR" altLang="en-US" sz="2400" dirty="0"/>
              <a:t>의 장점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en-US" altLang="ko-KR" sz="2400" dirty="0" err="1"/>
              <a:t>systemcall</a:t>
            </a:r>
            <a:r>
              <a:rPr lang="ko-KR" altLang="en-US" sz="2400" dirty="0"/>
              <a:t>에 특화되어 있다 </a:t>
            </a:r>
            <a:r>
              <a:rPr lang="en-US" altLang="ko-KR" sz="2400" dirty="0"/>
              <a:t>(</a:t>
            </a:r>
            <a:r>
              <a:rPr lang="ko-KR" altLang="en-US" sz="2400" dirty="0"/>
              <a:t>파일시스템</a:t>
            </a:r>
            <a:r>
              <a:rPr lang="en-US" altLang="ko-KR" sz="2400" dirty="0"/>
              <a:t>, </a:t>
            </a:r>
            <a:r>
              <a:rPr lang="ko-KR" altLang="en-US" sz="2400" dirty="0"/>
              <a:t>자원 확인 등</a:t>
            </a:r>
            <a:r>
              <a:rPr lang="en-US" altLang="ko-KR" sz="2400" dirty="0"/>
              <a:t>)</a:t>
            </a:r>
          </a:p>
          <a:p>
            <a:pPr marL="1828800" lvl="3" indent="-457200">
              <a:buFontTx/>
              <a:buChar char="-"/>
            </a:pPr>
            <a:r>
              <a:rPr lang="ko-KR" altLang="en-US" sz="2400" dirty="0"/>
              <a:t>애초에 그러라고 만들어진 언어다</a:t>
            </a:r>
            <a:endParaRPr lang="en-US" altLang="ko-KR" sz="2400" dirty="0"/>
          </a:p>
          <a:p>
            <a:pPr marL="1828800" lvl="3" indent="-457200">
              <a:buFontTx/>
              <a:buChar char="-"/>
            </a:pPr>
            <a:r>
              <a:rPr lang="en-US" altLang="ko-KR" sz="2400" dirty="0"/>
              <a:t>kernel-level</a:t>
            </a:r>
            <a:r>
              <a:rPr lang="ko-KR" altLang="en-US" sz="2400" dirty="0"/>
              <a:t>과 </a:t>
            </a:r>
            <a:r>
              <a:rPr lang="en-US" altLang="ko-KR" sz="2400" dirty="0"/>
              <a:t>user-level</a:t>
            </a:r>
            <a:r>
              <a:rPr lang="ko-KR" altLang="en-US" sz="2400" dirty="0"/>
              <a:t>의 </a:t>
            </a:r>
            <a:r>
              <a:rPr lang="en-US" altLang="ko-KR" sz="2400" dirty="0"/>
              <a:t>interface</a:t>
            </a:r>
          </a:p>
          <a:p>
            <a:pPr marL="1371600" lvl="2" indent="-457200">
              <a:buFontTx/>
              <a:buChar char="-"/>
            </a:pPr>
            <a:r>
              <a:rPr lang="en-US" altLang="ko-KR" sz="2400" dirty="0"/>
              <a:t>text</a:t>
            </a:r>
            <a:r>
              <a:rPr lang="ko-KR" altLang="en-US" sz="2400" dirty="0"/>
              <a:t>를 다루는데 특화된 도구 제공</a:t>
            </a:r>
            <a:r>
              <a:rPr lang="en-US" altLang="ko-KR" sz="2400" dirty="0"/>
              <a:t>(cat, sed, awk, grep </a:t>
            </a:r>
            <a:r>
              <a:rPr lang="ko-KR" altLang="en-US" sz="2400" dirty="0"/>
              <a:t>등</a:t>
            </a:r>
            <a:r>
              <a:rPr lang="en-US" altLang="ko-KR" sz="2400" dirty="0"/>
              <a:t>)</a:t>
            </a:r>
          </a:p>
          <a:p>
            <a:pPr marL="1371600" lvl="2" indent="-457200">
              <a:buFontTx/>
              <a:buChar char="-"/>
            </a:pPr>
            <a:r>
              <a:rPr lang="en-US" altLang="ko-KR" sz="2400" dirty="0"/>
              <a:t>stdin, </a:t>
            </a:r>
            <a:r>
              <a:rPr lang="en-US" altLang="ko-KR" sz="2400" dirty="0" err="1"/>
              <a:t>stdout</a:t>
            </a:r>
            <a:r>
              <a:rPr lang="en-US" altLang="ko-KR" sz="2400" dirty="0"/>
              <a:t>, pipe</a:t>
            </a:r>
            <a:r>
              <a:rPr lang="ko-KR" altLang="en-US" sz="2400" dirty="0"/>
              <a:t>의 기능이 강력하다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기록이 남는다 따라서 재현 가능하다</a:t>
            </a:r>
            <a:r>
              <a:rPr lang="en-US" altLang="ko-KR" sz="2400" dirty="0"/>
              <a:t>(reproducible)</a:t>
            </a:r>
          </a:p>
          <a:p>
            <a:pPr marL="1371600" lvl="2" indent="-457200">
              <a:buFontTx/>
              <a:buChar char="-"/>
            </a:pPr>
            <a:r>
              <a:rPr lang="en-US" altLang="ko-KR" sz="2400" dirty="0"/>
              <a:t>history</a:t>
            </a:r>
            <a:r>
              <a:rPr lang="ko-KR" altLang="en-US" sz="2400" dirty="0"/>
              <a:t>를 사용할 수 있다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목적하는 명령어를 한번만 실행하면 그 이후는 반복할 수 있다</a:t>
            </a:r>
            <a:endParaRPr lang="en-US" altLang="ko-KR" sz="2400" dirty="0"/>
          </a:p>
          <a:p>
            <a:pPr marL="1828800" lvl="3" indent="-457200">
              <a:buFontTx/>
              <a:buChar char="-"/>
            </a:pPr>
            <a:r>
              <a:rPr lang="en-US" altLang="ko-KR" sz="2400" dirty="0"/>
              <a:t>alias</a:t>
            </a:r>
            <a:r>
              <a:rPr lang="ko-KR" altLang="en-US" sz="2400" dirty="0"/>
              <a:t>를 이용하여 개인용 </a:t>
            </a:r>
            <a:r>
              <a:rPr lang="en-US" altLang="ko-KR" sz="2400" dirty="0"/>
              <a:t>cli tool</a:t>
            </a:r>
            <a:r>
              <a:rPr lang="ko-KR" altLang="en-US" sz="2400" dirty="0"/>
              <a:t>을 직접 만들어 사용 가능</a:t>
            </a:r>
            <a:endParaRPr lang="en-US" altLang="ko-KR" sz="2400" dirty="0"/>
          </a:p>
          <a:p>
            <a:pPr marL="1828800" lvl="3" indent="-457200">
              <a:buFontTx/>
              <a:buChar char="-"/>
            </a:pPr>
            <a:r>
              <a:rPr lang="en-US" altLang="ko-KR" sz="2400" dirty="0"/>
              <a:t>export</a:t>
            </a:r>
            <a:r>
              <a:rPr lang="ko-KR" altLang="en-US" sz="2400" dirty="0"/>
              <a:t>를 이용하여 원하는 환경변수 설정 및 활용 가능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951438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8A59C-5DAB-C286-43A6-56777A548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725DC-B400-CF6A-6F26-54401D051A48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0BB260-C5B3-FDE7-D122-FDFB8EA50C21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3D436-B155-5C9D-3EC1-C05296118288}"/>
              </a:ext>
            </a:extLst>
          </p:cNvPr>
          <p:cNvSpPr txBox="1"/>
          <p:nvPr/>
        </p:nvSpPr>
        <p:spPr>
          <a:xfrm>
            <a:off x="494906" y="113368"/>
            <a:ext cx="431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(vim)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FF2703-8615-AC56-CB15-CDC580E572BB}"/>
              </a:ext>
            </a:extLst>
          </p:cNvPr>
          <p:cNvSpPr txBox="1"/>
          <p:nvPr/>
        </p:nvSpPr>
        <p:spPr>
          <a:xfrm>
            <a:off x="494906" y="989815"/>
            <a:ext cx="103493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400" dirty="0"/>
              <a:t>vim</a:t>
            </a:r>
            <a:r>
              <a:rPr lang="ko-KR" altLang="en-US" sz="2400" dirty="0"/>
              <a:t>에는 </a:t>
            </a:r>
            <a:r>
              <a:rPr lang="en-US" altLang="ko-KR" sz="2400" dirty="0"/>
              <a:t>:</a:t>
            </a:r>
            <a:r>
              <a:rPr lang="en-US" altLang="ko-KR" sz="2400" dirty="0" err="1"/>
              <a:t>sh</a:t>
            </a:r>
            <a:r>
              <a:rPr lang="ko-KR" altLang="en-US" sz="2400" dirty="0"/>
              <a:t>로 내장 </a:t>
            </a:r>
            <a:r>
              <a:rPr lang="en-US" altLang="ko-KR" sz="2400" dirty="0"/>
              <a:t>shell</a:t>
            </a:r>
            <a:r>
              <a:rPr lang="ko-KR" altLang="en-US" sz="2400" dirty="0"/>
              <a:t>을 실행시킬 수 있음</a:t>
            </a:r>
            <a:r>
              <a:rPr lang="en-US" altLang="ko-KR" sz="2400" dirty="0"/>
              <a:t>(!{</a:t>
            </a:r>
            <a:r>
              <a:rPr lang="ko-KR" altLang="en-US" sz="2400" dirty="0"/>
              <a:t>명령</a:t>
            </a:r>
            <a:r>
              <a:rPr lang="en-US" altLang="ko-KR" sz="2400" dirty="0"/>
              <a:t>}</a:t>
            </a:r>
            <a:r>
              <a:rPr lang="ko-KR" altLang="en-US" sz="2400" dirty="0"/>
              <a:t>과는 다르다 </a:t>
            </a:r>
            <a:r>
              <a:rPr lang="en-US" altLang="ko-KR" sz="2400" dirty="0"/>
              <a:t>!</a:t>
            </a:r>
            <a:r>
              <a:rPr lang="ko-KR" altLang="en-US" sz="2400" dirty="0"/>
              <a:t>와는</a:t>
            </a:r>
            <a:r>
              <a:rPr lang="en-US" altLang="ko-KR" sz="2400" dirty="0"/>
              <a:t>)</a:t>
            </a:r>
          </a:p>
          <a:p>
            <a:pPr marL="457200" indent="-457200">
              <a:buFontTx/>
              <a:buChar char="-"/>
            </a:pPr>
            <a:r>
              <a:rPr lang="en-US" altLang="ko-KR" sz="2400" dirty="0"/>
              <a:t>:</a:t>
            </a:r>
            <a:r>
              <a:rPr lang="en-US" altLang="ko-KR" sz="2400" dirty="0" err="1"/>
              <a:t>sh</a:t>
            </a:r>
            <a:r>
              <a:rPr lang="ko-KR" altLang="en-US" sz="2400" dirty="0"/>
              <a:t>로 진입한 터미널 디렉터리 </a:t>
            </a:r>
            <a:r>
              <a:rPr lang="en-US" altLang="ko-KR" sz="2400" dirty="0"/>
              <a:t>path</a:t>
            </a:r>
            <a:r>
              <a:rPr lang="ko-KR" altLang="en-US" sz="2400" dirty="0"/>
              <a:t>는 </a:t>
            </a:r>
            <a:r>
              <a:rPr lang="en-US" altLang="ko-KR" sz="2400" dirty="0"/>
              <a:t>:</a:t>
            </a:r>
            <a:r>
              <a:rPr lang="en-US" altLang="ko-KR" sz="2400" dirty="0" err="1"/>
              <a:t>pwd</a:t>
            </a:r>
            <a:r>
              <a:rPr lang="ko-KR" altLang="en-US" sz="2400" dirty="0"/>
              <a:t>로 확인 가능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en-US" altLang="ko-KR" sz="2400" dirty="0"/>
              <a:t>vim</a:t>
            </a:r>
            <a:r>
              <a:rPr lang="ko-KR" altLang="en-US" sz="2400" dirty="0"/>
              <a:t>의 </a:t>
            </a:r>
            <a:r>
              <a:rPr lang="en-US" altLang="ko-KR" sz="2400" dirty="0"/>
              <a:t>:</a:t>
            </a:r>
            <a:r>
              <a:rPr lang="en-US" altLang="ko-KR" sz="2400" dirty="0" err="1"/>
              <a:t>pwd</a:t>
            </a:r>
            <a:r>
              <a:rPr lang="ko-KR" altLang="en-US" sz="2400" dirty="0"/>
              <a:t>는 </a:t>
            </a:r>
            <a:r>
              <a:rPr lang="en-US" altLang="ko-KR" sz="2400" dirty="0"/>
              <a:t>:cd</a:t>
            </a:r>
            <a:r>
              <a:rPr lang="ko-KR" altLang="en-US" sz="2400" dirty="0"/>
              <a:t>를 이용하여 변경가능</a:t>
            </a:r>
            <a:r>
              <a:rPr lang="en-US" altLang="ko-KR" sz="2400" dirty="0"/>
              <a:t>, </a:t>
            </a:r>
            <a:r>
              <a:rPr lang="ko-KR" altLang="en-US" sz="2400" dirty="0"/>
              <a:t>해당 기능은 </a:t>
            </a:r>
            <a:r>
              <a:rPr lang="en-US" altLang="ko-KR" sz="2400" dirty="0" err="1"/>
              <a:t>nerdtree</a:t>
            </a:r>
            <a:r>
              <a:rPr lang="ko-KR" altLang="en-US" sz="2400" dirty="0"/>
              <a:t>가 지원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ko-KR" altLang="en-US" sz="2400" dirty="0"/>
              <a:t>다시 돌아오는 법</a:t>
            </a:r>
            <a:r>
              <a:rPr lang="en-US" altLang="ko-KR" sz="2400" dirty="0"/>
              <a:t>: &lt;C-d&gt; (terminal -&gt; vim)</a:t>
            </a:r>
          </a:p>
          <a:p>
            <a:pPr marL="457200" indent="-457200">
              <a:buFontTx/>
              <a:buChar char="-"/>
            </a:pPr>
            <a:r>
              <a:rPr lang="ko-KR" altLang="en-US" sz="2400" dirty="0"/>
              <a:t>위의 동작 중 </a:t>
            </a:r>
            <a:r>
              <a:rPr lang="en-US" altLang="ko-KR" sz="2400" dirty="0"/>
              <a:t>history </a:t>
            </a:r>
            <a:r>
              <a:rPr lang="ko-KR" altLang="en-US" sz="2400" dirty="0"/>
              <a:t>변경 없음</a:t>
            </a:r>
            <a:r>
              <a:rPr lang="en-US" altLang="ko-KR" sz="2400" dirty="0"/>
              <a:t>(history </a:t>
            </a:r>
            <a:r>
              <a:rPr lang="ko-KR" altLang="en-US" sz="2400" dirty="0"/>
              <a:t>사용 가능</a:t>
            </a:r>
            <a:r>
              <a:rPr lang="en-US" altLang="ko-KR" sz="2400" dirty="0"/>
              <a:t>)</a:t>
            </a:r>
          </a:p>
          <a:p>
            <a:pPr marL="914400" lvl="1" indent="-457200">
              <a:buFontTx/>
              <a:buChar char="-"/>
            </a:pPr>
            <a:r>
              <a:rPr lang="ko-KR" altLang="en-US" sz="2400" dirty="0"/>
              <a:t>예시</a:t>
            </a:r>
            <a:r>
              <a:rPr lang="en-US" altLang="ko-KR" sz="2400" dirty="0"/>
              <a:t>: </a:t>
            </a:r>
            <a:r>
              <a:rPr lang="ko-KR" altLang="en-US" sz="2400" dirty="0"/>
              <a:t>직전 명령 수행</a:t>
            </a:r>
            <a:r>
              <a:rPr lang="en-US" altLang="ko-KR" sz="2400" dirty="0"/>
              <a:t>(!!)</a:t>
            </a:r>
          </a:p>
        </p:txBody>
      </p:sp>
    </p:spTree>
    <p:extLst>
      <p:ext uri="{BB962C8B-B14F-4D97-AF65-F5344CB8AC3E}">
        <p14:creationId xmlns:p14="http://schemas.microsoft.com/office/powerpoint/2010/main" val="658090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99F8E-1A5C-2DA4-F9AC-42DE2B74F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F972455-D32F-78C7-BC6C-B53D1BCC0787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4E90E9F-738F-5794-7E4F-E66B9DB91644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2CCB8F-D852-5758-CB2B-C80C53874920}"/>
              </a:ext>
            </a:extLst>
          </p:cNvPr>
          <p:cNvSpPr txBox="1"/>
          <p:nvPr/>
        </p:nvSpPr>
        <p:spPr>
          <a:xfrm>
            <a:off x="494906" y="113368"/>
            <a:ext cx="431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(vim)</a:t>
            </a:r>
            <a:endParaRPr lang="ko-KR" altLang="en-US" sz="2400" dirty="0"/>
          </a:p>
        </p:txBody>
      </p:sp>
      <p:pic>
        <p:nvPicPr>
          <p:cNvPr id="7" name="그림 6" descr="스크린샷, 컴퓨터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2EEE2E78-6A9D-5E01-2292-D254689BD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" y="830321"/>
            <a:ext cx="1142047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48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25A64-85E0-E6F2-5121-A1743C568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DF55D71-A7FF-D2E0-FA8F-566449612B98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D92ED28-A0D7-9C08-F6D0-7366B51883C9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057AC2-F62E-8663-1E89-3851A17AA4BE}"/>
              </a:ext>
            </a:extLst>
          </p:cNvPr>
          <p:cNvSpPr txBox="1"/>
          <p:nvPr/>
        </p:nvSpPr>
        <p:spPr>
          <a:xfrm>
            <a:off x="494906" y="113368"/>
            <a:ext cx="431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(vim)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B19DB7-6DD9-1426-9701-E804DD83A8D9}"/>
              </a:ext>
            </a:extLst>
          </p:cNvPr>
          <p:cNvSpPr txBox="1"/>
          <p:nvPr/>
        </p:nvSpPr>
        <p:spPr>
          <a:xfrm>
            <a:off x="494906" y="989815"/>
            <a:ext cx="90849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400" dirty="0"/>
              <a:t>&lt;C-d&gt;</a:t>
            </a:r>
            <a:r>
              <a:rPr lang="ko-KR" altLang="en-US" sz="2400" dirty="0"/>
              <a:t>를 </a:t>
            </a:r>
            <a:r>
              <a:rPr lang="en-US" altLang="ko-KR" sz="2400" dirty="0"/>
              <a:t>terminal-vim</a:t>
            </a:r>
            <a:r>
              <a:rPr lang="ko-KR" altLang="en-US" sz="2400" dirty="0"/>
              <a:t>간 </a:t>
            </a:r>
            <a:r>
              <a:rPr lang="ko-KR" altLang="en-US" sz="2400" dirty="0" err="1"/>
              <a:t>토글키로</a:t>
            </a:r>
            <a:r>
              <a:rPr lang="ko-KR" altLang="en-US" sz="2400" dirty="0"/>
              <a:t> 사용하는 방법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en-US" altLang="ko-KR" sz="2400" dirty="0" err="1"/>
              <a:t>nnoremap</a:t>
            </a:r>
            <a:r>
              <a:rPr lang="en-US" altLang="ko-KR" sz="2400" dirty="0"/>
              <a:t> &lt;C-D&gt; :</a:t>
            </a:r>
            <a:r>
              <a:rPr lang="en-US" altLang="ko-KR" sz="2400" dirty="0" err="1"/>
              <a:t>sh</a:t>
            </a:r>
            <a:r>
              <a:rPr lang="en-US" altLang="ko-KR" sz="2400" dirty="0"/>
              <a:t>&lt;CR&gt; "(vim -&gt; terminal) in .</a:t>
            </a:r>
            <a:r>
              <a:rPr lang="en-US" altLang="ko-KR" sz="2400" dirty="0" err="1"/>
              <a:t>vimrc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ko-KR" altLang="en-US" sz="2400" dirty="0"/>
              <a:t>코드작성과 코드 실행사이의 간격을 거의</a:t>
            </a:r>
            <a:r>
              <a:rPr lang="en-US" altLang="ko-KR" sz="2400" dirty="0"/>
              <a:t> 0</a:t>
            </a:r>
            <a:r>
              <a:rPr lang="ko-KR" altLang="en-US" sz="2400" dirty="0"/>
              <a:t>으로 만드는 설정</a:t>
            </a:r>
            <a:endParaRPr lang="en-US" altLang="ko-KR" sz="2400" dirty="0"/>
          </a:p>
        </p:txBody>
      </p:sp>
      <p:pic>
        <p:nvPicPr>
          <p:cNvPr id="7" name="그림 6" descr="스크린샷, 텍스트, 컴퓨터, 소프트웨어이(가) 표시된 사진&#10;&#10;자동 생성된 설명">
            <a:extLst>
              <a:ext uri="{FF2B5EF4-FFF2-40B4-BE49-F238E27FC236}">
                <a16:creationId xmlns:a16="http://schemas.microsoft.com/office/drawing/2014/main" id="{410E0AE0-28BC-93FE-38FC-03D5495B8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59" y="2190144"/>
            <a:ext cx="8840574" cy="448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30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9BB12-9830-A2AC-0BAD-8C19E9654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8A758E0-0562-7D3F-A6FC-138A4B3CA8A3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867156-55F0-ABB0-38C2-6A037DBCBB4D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6CC355-6448-7237-A05B-5A0B38A874CC}"/>
              </a:ext>
            </a:extLst>
          </p:cNvPr>
          <p:cNvSpPr txBox="1"/>
          <p:nvPr/>
        </p:nvSpPr>
        <p:spPr>
          <a:xfrm>
            <a:off x="494906" y="113368"/>
            <a:ext cx="431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(vim)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8E6F6D-EDD9-42F8-8796-7CE399B4CE1F}"/>
              </a:ext>
            </a:extLst>
          </p:cNvPr>
          <p:cNvSpPr txBox="1"/>
          <p:nvPr/>
        </p:nvSpPr>
        <p:spPr>
          <a:xfrm>
            <a:off x="494906" y="989815"/>
            <a:ext cx="9655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같은 </a:t>
            </a:r>
            <a:r>
              <a:rPr lang="en-US" altLang="ko-KR" sz="2400" dirty="0"/>
              <a:t>workflow</a:t>
            </a:r>
            <a:r>
              <a:rPr lang="ko-KR" altLang="en-US" sz="2400" dirty="0"/>
              <a:t>로 터미널로 실행할 수 있는 모든 언어에 적용 가능</a:t>
            </a:r>
            <a:endParaRPr lang="en-US" altLang="ko-KR" sz="2400" dirty="0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49FB0F4-5376-6DA9-BA11-190128E87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8" y="1570398"/>
            <a:ext cx="5782482" cy="20957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FF8130-DB13-57D6-4540-43A8732D243A}"/>
              </a:ext>
            </a:extLst>
          </p:cNvPr>
          <p:cNvSpPr txBox="1"/>
          <p:nvPr/>
        </p:nvSpPr>
        <p:spPr>
          <a:xfrm>
            <a:off x="7152055" y="1984839"/>
            <a:ext cx="322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javascript</a:t>
            </a:r>
            <a:r>
              <a:rPr lang="en-US" altLang="ko-KR" sz="2400" dirty="0"/>
              <a:t>, python, </a:t>
            </a:r>
            <a:r>
              <a:rPr lang="en-US" altLang="ko-KR" sz="2400" dirty="0" err="1"/>
              <a:t>lua</a:t>
            </a:r>
            <a:endParaRPr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DDF1E4-A123-1FEE-ED5B-BC4215685B6E}"/>
              </a:ext>
            </a:extLst>
          </p:cNvPr>
          <p:cNvSpPr txBox="1"/>
          <p:nvPr/>
        </p:nvSpPr>
        <p:spPr>
          <a:xfrm>
            <a:off x="494906" y="3785108"/>
            <a:ext cx="10243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특히 </a:t>
            </a:r>
            <a:r>
              <a:rPr lang="en-US" altLang="ko-KR" sz="2400" dirty="0"/>
              <a:t>REPL(read eval print loop)</a:t>
            </a:r>
            <a:r>
              <a:rPr lang="ko-KR" altLang="en-US" sz="2400" dirty="0"/>
              <a:t>를 제공하는 </a:t>
            </a:r>
            <a:r>
              <a:rPr lang="en-US" altLang="ko-KR" sz="2400" dirty="0"/>
              <a:t>interpreter </a:t>
            </a:r>
            <a:r>
              <a:rPr lang="ko-KR" altLang="en-US" sz="2400" dirty="0"/>
              <a:t>언어의 경우</a:t>
            </a:r>
            <a:br>
              <a:rPr lang="en-US" altLang="ko-KR" sz="2400" dirty="0"/>
            </a:br>
            <a:r>
              <a:rPr lang="ko-KR" altLang="en-US" sz="2400" dirty="0"/>
              <a:t>인터프리터를 나가는 명령어도 </a:t>
            </a:r>
            <a:r>
              <a:rPr lang="en-US" altLang="ko-KR" sz="2400" dirty="0"/>
              <a:t>&lt;C-d&gt;</a:t>
            </a:r>
            <a:r>
              <a:rPr lang="ko-KR" altLang="en-US" sz="2400" dirty="0"/>
              <a:t>이기 때문에 하나의 단축키로</a:t>
            </a:r>
            <a:br>
              <a:rPr lang="en-US" altLang="ko-KR" sz="2400" dirty="0"/>
            </a:br>
            <a:r>
              <a:rPr lang="en-US" altLang="ko-KR" sz="2400" dirty="0"/>
              <a:t>REPL, </a:t>
            </a:r>
            <a:r>
              <a:rPr lang="ko-KR" altLang="en-US" sz="2400" dirty="0"/>
              <a:t>터미널</a:t>
            </a:r>
            <a:r>
              <a:rPr lang="en-US" altLang="ko-KR" sz="2400" dirty="0"/>
              <a:t>, vim</a:t>
            </a:r>
            <a:r>
              <a:rPr lang="ko-KR" altLang="en-US" sz="2400" dirty="0"/>
              <a:t> 환경을 자유롭게 이동할 수 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4871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CBE9A-9822-AB9C-18BA-6E27D490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621FB6-1531-2189-2E88-C6AAA800AE50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1EE904-E0AD-F797-39E5-B32B62A48B75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CF5CD6-7FBC-D1DB-572C-439CB7DF6D99}"/>
              </a:ext>
            </a:extLst>
          </p:cNvPr>
          <p:cNvSpPr txBox="1"/>
          <p:nvPr/>
        </p:nvSpPr>
        <p:spPr>
          <a:xfrm>
            <a:off x="494906" y="113368"/>
            <a:ext cx="431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(vim)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043B7-592F-D674-715E-CC99EE11AAAC}"/>
              </a:ext>
            </a:extLst>
          </p:cNvPr>
          <p:cNvSpPr txBox="1"/>
          <p:nvPr/>
        </p:nvSpPr>
        <p:spPr>
          <a:xfrm>
            <a:off x="494906" y="989815"/>
            <a:ext cx="1078692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컴파일언어는 터미널로 실행 어떻게 해요</a:t>
            </a:r>
            <a:r>
              <a:rPr lang="en-US" altLang="ko-KR" sz="2400" dirty="0"/>
              <a:t>?</a:t>
            </a:r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java, c, </a:t>
            </a:r>
            <a:r>
              <a:rPr lang="en-US" altLang="ko-KR" sz="2400" dirty="0" err="1"/>
              <a:t>c++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c#</a:t>
            </a:r>
            <a:r>
              <a:rPr lang="en-US" altLang="ko-KR" sz="2400" dirty="0"/>
              <a:t> </a:t>
            </a:r>
            <a:r>
              <a:rPr lang="ko-KR" altLang="en-US" sz="2400" dirty="0"/>
              <a:t>등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ko-KR" altLang="en-US" sz="2400" dirty="0"/>
              <a:t>터미널로 실행할 때 컴파일 언어는 </a:t>
            </a:r>
            <a:r>
              <a:rPr lang="en-US" altLang="ko-KR" sz="2400" dirty="0"/>
              <a:t>1.</a:t>
            </a:r>
            <a:r>
              <a:rPr lang="ko-KR" altLang="en-US" sz="2400" dirty="0"/>
              <a:t>컴파일 과 </a:t>
            </a:r>
            <a:r>
              <a:rPr lang="en-US" altLang="ko-KR" sz="2400" dirty="0"/>
              <a:t>2.</a:t>
            </a:r>
            <a:r>
              <a:rPr lang="ko-KR" altLang="en-US" sz="2400" dirty="0"/>
              <a:t>실행파일 실행을 거친다</a:t>
            </a:r>
            <a:r>
              <a:rPr lang="en-US" altLang="ko-KR" sz="2400" dirty="0"/>
              <a:t>.</a:t>
            </a:r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ko-KR" altLang="en-US" sz="2400" dirty="0"/>
              <a:t>한 번만 성공하면 된다</a:t>
            </a:r>
            <a:r>
              <a:rPr lang="en-US" altLang="ko-KR" sz="2400" dirty="0"/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400" dirty="0"/>
              <a:t>그 후에는 </a:t>
            </a:r>
            <a:r>
              <a:rPr lang="en-US" altLang="ko-KR" sz="2400" dirty="0"/>
              <a:t>history</a:t>
            </a:r>
            <a:r>
              <a:rPr lang="ko-KR" altLang="en-US" sz="2400" dirty="0"/>
              <a:t>를 그대로 가져다 쓰거나 성공한 명령어에 </a:t>
            </a:r>
            <a:r>
              <a:rPr lang="en-US" altLang="ko-KR" sz="2400" dirty="0"/>
              <a:t>alias</a:t>
            </a:r>
            <a:r>
              <a:rPr lang="ko-KR" altLang="en-US" sz="2400" dirty="0"/>
              <a:t>를 부여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</p:txBody>
      </p:sp>
      <p:pic>
        <p:nvPicPr>
          <p:cNvPr id="7" name="그림 6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7B887F03-FA7F-A593-7B51-7BD1CED40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67" y="3318480"/>
            <a:ext cx="7089680" cy="32653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B90AF6-1363-DE73-8988-0186219C1633}"/>
              </a:ext>
            </a:extLst>
          </p:cNvPr>
          <p:cNvSpPr txBox="1"/>
          <p:nvPr/>
        </p:nvSpPr>
        <p:spPr>
          <a:xfrm>
            <a:off x="8218693" y="4505920"/>
            <a:ext cx="109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csharp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992091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0FD4-A4B1-89FC-DA21-AA312E37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ACB9A6-B501-31B1-EB95-991AC19EA7D0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D82EF5-ECEA-F5A5-501C-E2669C275CC5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03FAF-0657-EFF8-CE83-2FB8DC23E9F2}"/>
              </a:ext>
            </a:extLst>
          </p:cNvPr>
          <p:cNvSpPr txBox="1"/>
          <p:nvPr/>
        </p:nvSpPr>
        <p:spPr>
          <a:xfrm>
            <a:off x="494906" y="113368"/>
            <a:ext cx="1970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Terminal-vim</a:t>
            </a:r>
            <a:endParaRPr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FFE01-5CD7-9BBF-66F0-AA9D1EB4F902}"/>
              </a:ext>
            </a:extLst>
          </p:cNvPr>
          <p:cNvSpPr txBox="1"/>
          <p:nvPr/>
        </p:nvSpPr>
        <p:spPr>
          <a:xfrm>
            <a:off x="2465096" y="1905506"/>
            <a:ext cx="717382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/>
              <a:t>목차</a:t>
            </a:r>
            <a:endParaRPr lang="en-US" altLang="ko-KR" sz="3600" dirty="0"/>
          </a:p>
          <a:p>
            <a:endParaRPr lang="en-US" altLang="ko-KR" sz="3600" dirty="0"/>
          </a:p>
          <a:p>
            <a:r>
              <a:rPr lang="en-US" altLang="ko-KR" sz="3600" dirty="0"/>
              <a:t>0. introduction</a:t>
            </a:r>
          </a:p>
          <a:p>
            <a:pPr marL="358775" indent="-358775">
              <a:buAutoNum type="arabicPeriod"/>
            </a:pPr>
            <a:r>
              <a:rPr lang="ko-KR" altLang="en-US" sz="3600" dirty="0"/>
              <a:t> 왜 터미널인가</a:t>
            </a:r>
            <a:endParaRPr lang="en-US" altLang="ko-KR" sz="3600" dirty="0"/>
          </a:p>
          <a:p>
            <a:pPr marL="358775" indent="-358775">
              <a:buAutoNum type="arabicPeriod"/>
            </a:pPr>
            <a:r>
              <a:rPr lang="en-US" altLang="ko-KR" sz="3600" dirty="0"/>
              <a:t> terminal-vim </a:t>
            </a:r>
            <a:r>
              <a:rPr lang="ko-KR" altLang="en-US" sz="3600" dirty="0" err="1"/>
              <a:t>토글하기</a:t>
            </a:r>
            <a:r>
              <a:rPr lang="en-US" altLang="ko-KR" sz="3600" dirty="0"/>
              <a:t>(vim)</a:t>
            </a:r>
          </a:p>
          <a:p>
            <a:pPr marL="358775" indent="-358775">
              <a:buFontTx/>
              <a:buAutoNum type="arabicPeriod"/>
            </a:pPr>
            <a:r>
              <a:rPr lang="en-US" altLang="ko-KR" sz="3600" dirty="0"/>
              <a:t> terminal-vim </a:t>
            </a:r>
            <a:r>
              <a:rPr lang="ko-KR" altLang="en-US" sz="3600" dirty="0" err="1"/>
              <a:t>토글하기</a:t>
            </a:r>
            <a:r>
              <a:rPr lang="en-US" altLang="ko-KR" sz="3600" dirty="0"/>
              <a:t>(</a:t>
            </a:r>
            <a:r>
              <a:rPr lang="en-US" altLang="ko-KR" sz="3600" dirty="0" err="1"/>
              <a:t>neovim</a:t>
            </a:r>
            <a:r>
              <a:rPr lang="en-US" altLang="ko-KR" sz="3600" dirty="0"/>
              <a:t>)</a:t>
            </a:r>
          </a:p>
          <a:p>
            <a:pPr marL="358775" indent="-358775">
              <a:buFontTx/>
              <a:buAutoNum type="arabicPeriod"/>
            </a:pPr>
            <a:r>
              <a:rPr lang="en-US" altLang="ko-KR" sz="3600" dirty="0"/>
              <a:t> Q&amp;A</a:t>
            </a:r>
          </a:p>
        </p:txBody>
      </p:sp>
    </p:spTree>
    <p:extLst>
      <p:ext uri="{BB962C8B-B14F-4D97-AF65-F5344CB8AC3E}">
        <p14:creationId xmlns:p14="http://schemas.microsoft.com/office/powerpoint/2010/main" val="2186942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2F682-6D81-BED6-ECD1-35654056F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3A2B572-37E6-3889-6948-9949899295E7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49DDDEA-0B79-D114-4690-7298AD440271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248E86-7674-6238-A010-5D15FEE1C8B3}"/>
              </a:ext>
            </a:extLst>
          </p:cNvPr>
          <p:cNvSpPr txBox="1"/>
          <p:nvPr/>
        </p:nvSpPr>
        <p:spPr>
          <a:xfrm>
            <a:off x="494906" y="113368"/>
            <a:ext cx="431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(vim)</a:t>
            </a:r>
            <a:endParaRPr lang="ko-KR" altLang="en-US" sz="2400" dirty="0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263EC48-952F-44B7-6DDF-0776A32CE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728" y="1815182"/>
            <a:ext cx="4115374" cy="3057952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14B9B2B-42FC-723D-7CAD-723867418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15182"/>
            <a:ext cx="4305901" cy="3048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E058C7-D853-378A-CAB3-5DB2F9694C52}"/>
              </a:ext>
            </a:extLst>
          </p:cNvPr>
          <p:cNvSpPr txBox="1"/>
          <p:nvPr/>
        </p:nvSpPr>
        <p:spPr>
          <a:xfrm>
            <a:off x="3671145" y="4944047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8BED2-23B4-C8E5-5CE6-35FAB6B94F51}"/>
              </a:ext>
            </a:extLst>
          </p:cNvPr>
          <p:cNvSpPr txBox="1"/>
          <p:nvPr/>
        </p:nvSpPr>
        <p:spPr>
          <a:xfrm>
            <a:off x="7899335" y="4977259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cpp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103145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19C61-AF2D-3BF5-0B60-2FA7DAD67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C0F46EB-0357-68A1-4412-FBC82FB40430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8504B00-CDC8-86C2-4964-1AF3B79991F1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CB147-248D-881B-4F01-31F4FE04F355}"/>
              </a:ext>
            </a:extLst>
          </p:cNvPr>
          <p:cNvSpPr txBox="1"/>
          <p:nvPr/>
        </p:nvSpPr>
        <p:spPr>
          <a:xfrm>
            <a:off x="494906" y="113368"/>
            <a:ext cx="431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(vim)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54F41E-E24F-03A0-B63B-71C39890DA20}"/>
              </a:ext>
            </a:extLst>
          </p:cNvPr>
          <p:cNvSpPr txBox="1"/>
          <p:nvPr/>
        </p:nvSpPr>
        <p:spPr>
          <a:xfrm>
            <a:off x="4747682" y="5967288"/>
            <a:ext cx="269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java(using maven)</a:t>
            </a:r>
          </a:p>
        </p:txBody>
      </p:sp>
      <p:pic>
        <p:nvPicPr>
          <p:cNvPr id="4" name="그림 3" descr="스크린샷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7B4F0166-F0F9-C867-C218-B340D886F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1042987"/>
            <a:ext cx="94107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73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C0745-94E1-0D13-9312-DDA20FF4A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0E35DB9-AEB4-FF8B-5ED1-5C57C05DE69E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3A5B78C-2542-9327-D571-43A3E9E1741C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BC1B8C-7E08-845C-184F-D6DB8D5C340C}"/>
              </a:ext>
            </a:extLst>
          </p:cNvPr>
          <p:cNvSpPr txBox="1"/>
          <p:nvPr/>
        </p:nvSpPr>
        <p:spPr>
          <a:xfrm>
            <a:off x="494906" y="113368"/>
            <a:ext cx="484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</a:t>
            </a:r>
            <a:r>
              <a:rPr lang="en-US" altLang="ko-KR" sz="2400" dirty="0" err="1"/>
              <a:t>neovim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2CF28C-214F-1B02-570B-5644BBF4E6DE}"/>
              </a:ext>
            </a:extLst>
          </p:cNvPr>
          <p:cNvSpPr txBox="1"/>
          <p:nvPr/>
        </p:nvSpPr>
        <p:spPr>
          <a:xfrm>
            <a:off x="494906" y="989815"/>
            <a:ext cx="1086566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400" dirty="0" err="1"/>
              <a:t>neovim</a:t>
            </a:r>
            <a:r>
              <a:rPr lang="ko-KR" altLang="en-US" sz="2400" dirty="0"/>
              <a:t>에는 </a:t>
            </a:r>
            <a:r>
              <a:rPr lang="en-US" altLang="ko-KR" sz="2400" dirty="0"/>
              <a:t>:</a:t>
            </a:r>
            <a:r>
              <a:rPr lang="en-US" altLang="ko-KR" sz="2400" dirty="0" err="1"/>
              <a:t>sh</a:t>
            </a:r>
            <a:r>
              <a:rPr lang="en-US" altLang="ko-KR" sz="2400" dirty="0"/>
              <a:t> </a:t>
            </a:r>
            <a:r>
              <a:rPr lang="ko-KR" altLang="en-US" sz="2400" dirty="0"/>
              <a:t>명령이 존재하지 않는다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en-US" altLang="ko-KR" sz="2400" dirty="0"/>
              <a:t>terminal</a:t>
            </a:r>
            <a:r>
              <a:rPr lang="ko-KR" altLang="en-US" sz="2400" dirty="0"/>
              <a:t>에서는 프로세스를 </a:t>
            </a:r>
            <a:r>
              <a:rPr lang="en-US" altLang="ko-KR" sz="2400" dirty="0"/>
              <a:t>control</a:t>
            </a:r>
            <a:r>
              <a:rPr lang="ko-KR" altLang="en-US" sz="2400" dirty="0"/>
              <a:t>하는 단축키들이 있다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ko-KR" altLang="en-US" sz="2400" dirty="0"/>
              <a:t>프로세스 끝내기 </a:t>
            </a:r>
            <a:r>
              <a:rPr lang="en-US" altLang="ko-KR" sz="2400" dirty="0"/>
              <a:t>terminate process(SIGINT) &lt;C-c&gt;</a:t>
            </a:r>
          </a:p>
          <a:p>
            <a:pPr marL="914400" lvl="1" indent="-457200">
              <a:buFontTx/>
              <a:buChar char="-"/>
            </a:pPr>
            <a:r>
              <a:rPr lang="ko-KR" altLang="en-US" sz="2400" dirty="0"/>
              <a:t>입력이 끝났음</a:t>
            </a:r>
            <a:r>
              <a:rPr lang="en-US" altLang="ko-KR" sz="2400" dirty="0"/>
              <a:t>(EOF)</a:t>
            </a:r>
            <a:r>
              <a:rPr lang="ko-KR" altLang="en-US" sz="2400" dirty="0"/>
              <a:t>을 알리기 </a:t>
            </a:r>
            <a:r>
              <a:rPr lang="en-US" altLang="ko-KR" sz="2400" dirty="0"/>
              <a:t>&lt;C-d&gt; (interactive shell</a:t>
            </a:r>
            <a:r>
              <a:rPr lang="ko-KR" altLang="en-US" sz="2400" dirty="0"/>
              <a:t>에서 유용</a:t>
            </a:r>
            <a:r>
              <a:rPr lang="en-US" altLang="ko-KR" sz="2400" dirty="0"/>
              <a:t>)</a:t>
            </a:r>
          </a:p>
          <a:p>
            <a:pPr marL="914400" lvl="1" indent="-457200">
              <a:buFontTx/>
              <a:buChar char="-"/>
            </a:pPr>
            <a:r>
              <a:rPr lang="ko-KR" altLang="en-US" sz="2400" dirty="0"/>
              <a:t>프로세스 중단하기 </a:t>
            </a:r>
            <a:r>
              <a:rPr lang="en-US" altLang="ko-KR" sz="2400" dirty="0"/>
              <a:t>&lt;C-z&gt;</a:t>
            </a:r>
          </a:p>
          <a:p>
            <a:pPr marL="1371600" lvl="2" indent="-457200">
              <a:buFontTx/>
              <a:buChar char="-"/>
            </a:pPr>
            <a:r>
              <a:rPr lang="en-US" altLang="ko-KR" sz="2400" dirty="0"/>
              <a:t>(foreground process</a:t>
            </a:r>
            <a:r>
              <a:rPr lang="ko-KR" altLang="en-US" sz="2400" dirty="0"/>
              <a:t>를 </a:t>
            </a:r>
            <a:r>
              <a:rPr lang="en-US" altLang="ko-KR" sz="2400" dirty="0"/>
              <a:t>suspend, </a:t>
            </a:r>
            <a:r>
              <a:rPr lang="ko-KR" altLang="en-US" sz="2400" dirty="0"/>
              <a:t>관리 영역이 </a:t>
            </a:r>
            <a:r>
              <a:rPr lang="en-US" altLang="ko-KR" sz="2400" dirty="0"/>
              <a:t>job control</a:t>
            </a:r>
            <a:r>
              <a:rPr lang="ko-KR" altLang="en-US" sz="2400" dirty="0"/>
              <a:t>로 </a:t>
            </a:r>
            <a:r>
              <a:rPr lang="ko-KR" altLang="en-US" sz="2400" dirty="0" err="1"/>
              <a:t>넘어감</a:t>
            </a:r>
            <a:r>
              <a:rPr lang="en-US" altLang="ko-KR" sz="2400" dirty="0"/>
              <a:t>)</a:t>
            </a:r>
          </a:p>
          <a:p>
            <a:pPr marL="457200" indent="-457200">
              <a:buFontTx/>
              <a:buChar char="-"/>
            </a:pPr>
            <a:r>
              <a:rPr lang="en-US" altLang="ko-KR" sz="2400" dirty="0" err="1"/>
              <a:t>nvim</a:t>
            </a:r>
            <a:r>
              <a:rPr lang="ko-KR" altLang="en-US" sz="2400" dirty="0"/>
              <a:t>에서 </a:t>
            </a:r>
            <a:r>
              <a:rPr lang="en-US" altLang="ko-KR" sz="2400" dirty="0"/>
              <a:t>&lt;C-z&gt;</a:t>
            </a:r>
            <a:r>
              <a:rPr lang="ko-KR" altLang="en-US" sz="2400" dirty="0"/>
              <a:t>를 눌러보자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en-US" altLang="ko-KR" sz="2400" dirty="0"/>
              <a:t>suspend</a:t>
            </a:r>
            <a:r>
              <a:rPr lang="ko-KR" altLang="en-US" sz="2400" dirty="0"/>
              <a:t>된 </a:t>
            </a:r>
            <a:r>
              <a:rPr lang="en-US" altLang="ko-KR" sz="2400" dirty="0"/>
              <a:t>process </a:t>
            </a:r>
            <a:r>
              <a:rPr lang="ko-KR" altLang="en-US" sz="2400" dirty="0"/>
              <a:t>조회</a:t>
            </a:r>
            <a:r>
              <a:rPr lang="en-US" altLang="ko-KR" sz="2400" dirty="0"/>
              <a:t>: jobs</a:t>
            </a:r>
          </a:p>
          <a:p>
            <a:pPr marL="457200" indent="-457200">
              <a:buFontTx/>
              <a:buChar char="-"/>
            </a:pPr>
            <a:r>
              <a:rPr lang="ko-KR" altLang="en-US" sz="2400" dirty="0"/>
              <a:t>다시 돌아오려면</a:t>
            </a:r>
            <a:r>
              <a:rPr lang="en-US" altLang="ko-KR" sz="2400" dirty="0"/>
              <a:t>? </a:t>
            </a:r>
            <a:r>
              <a:rPr lang="en-US" altLang="ko-KR" sz="2400" dirty="0" err="1"/>
              <a:t>fg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ko-KR" altLang="en-US" sz="2400" dirty="0"/>
              <a:t>그럼 </a:t>
            </a:r>
            <a:r>
              <a:rPr lang="en-US" altLang="ko-KR" sz="2400" dirty="0"/>
              <a:t>&lt;C-z&gt;</a:t>
            </a:r>
            <a:r>
              <a:rPr lang="ko-KR" altLang="en-US" sz="2400" dirty="0"/>
              <a:t>를 </a:t>
            </a:r>
            <a:r>
              <a:rPr lang="en-US" altLang="ko-KR" sz="2400" dirty="0" err="1"/>
              <a:t>fg</a:t>
            </a:r>
            <a:r>
              <a:rPr lang="ko-KR" altLang="en-US" sz="2400" dirty="0"/>
              <a:t>로 설정하면 될까</a:t>
            </a:r>
            <a:r>
              <a:rPr lang="en-US" altLang="ko-KR" sz="2400" dirty="0"/>
              <a:t>? </a:t>
            </a:r>
            <a:r>
              <a:rPr lang="ko-KR" altLang="en-US" sz="2400" dirty="0"/>
              <a:t>굉장히 부담됨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38F432-9763-EF25-DE0A-23BDA2F4E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645" y="1024260"/>
            <a:ext cx="2476846" cy="381053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52DB3DF-3189-812D-FC69-F2FC9140F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21" y="4093227"/>
            <a:ext cx="5801535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53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3BB89-BD25-707E-413B-018482647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C10630B-0321-6A4D-7BA9-DEF7059E9E5C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A23414E-AC2A-550F-0255-2C963340BF88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C58AB2-AA34-0635-D914-3D926120ED16}"/>
              </a:ext>
            </a:extLst>
          </p:cNvPr>
          <p:cNvSpPr txBox="1"/>
          <p:nvPr/>
        </p:nvSpPr>
        <p:spPr>
          <a:xfrm>
            <a:off x="494906" y="113368"/>
            <a:ext cx="484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</a:t>
            </a:r>
            <a:r>
              <a:rPr lang="en-US" altLang="ko-KR" sz="2400" dirty="0" err="1"/>
              <a:t>neovim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274A5-446D-2794-235B-195B22DA83F7}"/>
              </a:ext>
            </a:extLst>
          </p:cNvPr>
          <p:cNvSpPr txBox="1"/>
          <p:nvPr/>
        </p:nvSpPr>
        <p:spPr>
          <a:xfrm>
            <a:off x="494906" y="989815"/>
            <a:ext cx="1072761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적당한 단축키 찾기의 시작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ko-KR" altLang="en-US" sz="2400" dirty="0"/>
              <a:t>그런데</a:t>
            </a:r>
            <a:r>
              <a:rPr lang="en-US" altLang="ko-KR" sz="2400" dirty="0"/>
              <a:t>, &lt;C-z&gt;</a:t>
            </a:r>
            <a:r>
              <a:rPr lang="ko-KR" altLang="en-US" sz="2400" dirty="0"/>
              <a:t>는 어디에서 설정된 키일까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en-US" altLang="ko-KR" sz="2400" dirty="0" err="1"/>
              <a:t>stty</a:t>
            </a:r>
            <a:r>
              <a:rPr lang="en-US" altLang="ko-KR" sz="2400" dirty="0"/>
              <a:t> -a</a:t>
            </a:r>
          </a:p>
          <a:p>
            <a:pPr marL="914400" lvl="1" indent="-457200">
              <a:buFontTx/>
              <a:buChar char="-"/>
            </a:pPr>
            <a:endParaRPr lang="en-US" altLang="ko-KR" sz="2400" dirty="0"/>
          </a:p>
          <a:p>
            <a:pPr marL="914400" lvl="1" indent="-457200">
              <a:buFontTx/>
              <a:buChar char="-"/>
            </a:pPr>
            <a:endParaRPr lang="en-US" altLang="ko-KR" sz="2400" dirty="0"/>
          </a:p>
          <a:p>
            <a:pPr marL="914400" lvl="1" indent="-457200">
              <a:buFontTx/>
              <a:buChar char="-"/>
            </a:pPr>
            <a:endParaRPr lang="en-US" altLang="ko-KR" sz="2400" dirty="0"/>
          </a:p>
          <a:p>
            <a:pPr marL="914400" lvl="1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ko-KR" altLang="en-US" sz="2400" dirty="0"/>
              <a:t>그런데</a:t>
            </a:r>
            <a:r>
              <a:rPr lang="en-US" altLang="ko-KR" sz="2400" dirty="0"/>
              <a:t>, </a:t>
            </a:r>
            <a:r>
              <a:rPr lang="ko-KR" altLang="en-US" sz="2400" dirty="0"/>
              <a:t>커맨드라인 작성시 잘 활용하는 </a:t>
            </a:r>
            <a:r>
              <a:rPr lang="en-US" altLang="ko-KR" sz="2400" dirty="0"/>
              <a:t>&lt;C-a&gt;, &lt;C-e&gt;, &lt;C-n&gt;, &lt;C-p&gt;</a:t>
            </a:r>
            <a:r>
              <a:rPr lang="ko-KR" altLang="en-US" sz="2400" dirty="0"/>
              <a:t>는</a:t>
            </a:r>
            <a:br>
              <a:rPr lang="en-US" altLang="ko-KR" sz="2400" dirty="0"/>
            </a:br>
            <a:r>
              <a:rPr lang="en-US" altLang="ko-KR" sz="2400" dirty="0" err="1"/>
              <a:t>stty</a:t>
            </a:r>
            <a:r>
              <a:rPr lang="en-US" altLang="ko-KR" sz="2400" dirty="0"/>
              <a:t> -a</a:t>
            </a:r>
            <a:r>
              <a:rPr lang="ko-KR" altLang="en-US" sz="2400" dirty="0"/>
              <a:t>에 없던데</a:t>
            </a:r>
            <a:r>
              <a:rPr lang="en-US" altLang="ko-KR" sz="2400" dirty="0"/>
              <a:t>?</a:t>
            </a:r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bind -p</a:t>
            </a:r>
          </a:p>
          <a:p>
            <a:pPr marL="914400" lvl="1" indent="-457200">
              <a:buFontTx/>
              <a:buChar char="-"/>
            </a:pPr>
            <a:r>
              <a:rPr lang="ko-KR" altLang="en-US" sz="2400" dirty="0"/>
              <a:t>기본키를 피하자 </a:t>
            </a:r>
            <a:r>
              <a:rPr lang="en-US" altLang="ko-KR" sz="2400" dirty="0"/>
              <a:t>&lt;- </a:t>
            </a:r>
            <a:r>
              <a:rPr lang="ko-KR" altLang="en-US" sz="2400" dirty="0"/>
              <a:t>디폴트로 바인딩된 키 목록 조회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bind -p | grep -v "^#" | cut -d: -f1 | sort | </a:t>
            </a:r>
            <a:r>
              <a:rPr lang="en-US" altLang="ko-KR" sz="2400" dirty="0" err="1"/>
              <a:t>uniq</a:t>
            </a:r>
            <a:r>
              <a:rPr lang="en-US" altLang="ko-KR" sz="2400" dirty="0"/>
              <a:t> | </a:t>
            </a:r>
            <a:r>
              <a:rPr lang="en-US" altLang="ko-KR" sz="2400" dirty="0" err="1"/>
              <a:t>nl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bind -p | grep -v "^#" | cut -d: -f1 | sort | </a:t>
            </a:r>
            <a:r>
              <a:rPr lang="en-US" altLang="ko-KR" sz="2400" dirty="0" err="1"/>
              <a:t>uniq</a:t>
            </a:r>
            <a:r>
              <a:rPr lang="en-US" altLang="ko-KR" sz="2400" dirty="0"/>
              <a:t> | </a:t>
            </a:r>
            <a:r>
              <a:rPr lang="en-US" altLang="ko-KR" sz="2400" dirty="0" err="1"/>
              <a:t>nl</a:t>
            </a:r>
            <a:r>
              <a:rPr lang="en-US" altLang="ko-KR" sz="2400" dirty="0"/>
              <a:t> | grep “C-x”</a:t>
            </a:r>
          </a:p>
        </p:txBody>
      </p:sp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7734D8A-2206-7849-7165-7A876411D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28" y="2171525"/>
            <a:ext cx="8783276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31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FF135-17A7-157A-4412-B1384B2B9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A640EBA-1F28-0D10-57AC-1A97B0BBCF25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F82744-1EF7-415A-7EDE-56DF06AE6ABB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AFEDAB-DFDC-A9E6-C17A-58D3703DD1E5}"/>
              </a:ext>
            </a:extLst>
          </p:cNvPr>
          <p:cNvSpPr txBox="1"/>
          <p:nvPr/>
        </p:nvSpPr>
        <p:spPr>
          <a:xfrm>
            <a:off x="494906" y="113368"/>
            <a:ext cx="484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</a:t>
            </a:r>
            <a:r>
              <a:rPr lang="en-US" altLang="ko-KR" sz="2400" dirty="0" err="1"/>
              <a:t>neovim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7" name="그림 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A5390E90-2204-976E-CB71-43B4605DB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17" y="915385"/>
            <a:ext cx="2800741" cy="2067213"/>
          </a:xfrm>
          <a:prstGeom prst="rect">
            <a:avLst/>
          </a:prstGeom>
        </p:spPr>
      </p:pic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5C95ED8-B837-60F7-2069-9E8263030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32" y="915385"/>
            <a:ext cx="5541965" cy="55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63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69602-970B-90BB-5245-7C9F5A079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E8FD75-6CE6-D12B-F92C-42A45D023645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A4D0F74-3B6B-B19D-CF31-0DB1A2F11AC4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531B3-581B-FA90-2E4F-D7BB27E567C5}"/>
              </a:ext>
            </a:extLst>
          </p:cNvPr>
          <p:cNvSpPr txBox="1"/>
          <p:nvPr/>
        </p:nvSpPr>
        <p:spPr>
          <a:xfrm>
            <a:off x="494906" y="113368"/>
            <a:ext cx="484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</a:t>
            </a:r>
            <a:r>
              <a:rPr lang="en-US" altLang="ko-KR" sz="2400" dirty="0" err="1"/>
              <a:t>neovim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5A87BD-7E9B-DC9B-F22A-9DA1F996DFB0}"/>
              </a:ext>
            </a:extLst>
          </p:cNvPr>
          <p:cNvSpPr txBox="1"/>
          <p:nvPr/>
        </p:nvSpPr>
        <p:spPr>
          <a:xfrm>
            <a:off x="494906" y="989815"/>
            <a:ext cx="98201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적당한 단축키 찾기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en-US" altLang="ko-KR" sz="2400" dirty="0"/>
              <a:t>bind -p </a:t>
            </a:r>
            <a:r>
              <a:rPr lang="ko-KR" altLang="en-US" sz="2400" dirty="0"/>
              <a:t>에서 </a:t>
            </a:r>
            <a:r>
              <a:rPr lang="en-US" altLang="ko-KR" sz="2400" dirty="0"/>
              <a:t>&lt;C-x&gt;</a:t>
            </a:r>
            <a:r>
              <a:rPr lang="ko-KR" altLang="en-US" sz="2400" dirty="0"/>
              <a:t>를 일종의 </a:t>
            </a:r>
            <a:r>
              <a:rPr lang="en-US" altLang="ko-KR" sz="2400" dirty="0"/>
              <a:t>leader key</a:t>
            </a:r>
            <a:r>
              <a:rPr lang="ko-KR" altLang="en-US" sz="2400" dirty="0"/>
              <a:t>로 사용하고 있는 것 확인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ko-KR" altLang="en-US" sz="2400" dirty="0"/>
              <a:t>적당한 단축키를 </a:t>
            </a:r>
            <a:r>
              <a:rPr lang="en-US" altLang="ko-KR" sz="2400" dirty="0"/>
              <a:t>&lt;C-x&gt;&lt;C-x&gt;</a:t>
            </a:r>
            <a:r>
              <a:rPr lang="ko-KR" altLang="en-US" sz="2400" dirty="0"/>
              <a:t>로 설정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de-DE" altLang="ko-KR" sz="2400" dirty="0"/>
              <a:t>bind '"\C-x\C-x": "fg\n"' # in .bashrc</a:t>
            </a:r>
            <a:endParaRPr lang="en-US" altLang="ko-KR" sz="2400" dirty="0"/>
          </a:p>
        </p:txBody>
      </p:sp>
      <p:pic>
        <p:nvPicPr>
          <p:cNvPr id="7" name="그림 6" descr="텍스트, 스크린샷,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56C10A84-0F2D-2363-334F-96C1DCB9D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39" y="2653444"/>
            <a:ext cx="7027486" cy="356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03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758D8-FC4A-D326-086B-7554A0A45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E64C960-F769-5D27-C6D1-A5C3D2F5FB48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72283A-5076-8F09-1193-DF7F82538132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0057F-D142-65EC-543D-247C1AA60BD7}"/>
              </a:ext>
            </a:extLst>
          </p:cNvPr>
          <p:cNvSpPr txBox="1"/>
          <p:nvPr/>
        </p:nvSpPr>
        <p:spPr>
          <a:xfrm>
            <a:off x="494906" y="113368"/>
            <a:ext cx="484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</a:t>
            </a:r>
            <a:r>
              <a:rPr lang="en-US" altLang="ko-KR" sz="2400" dirty="0" err="1"/>
              <a:t>neovim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0CAF86-2A58-2395-6BA9-9EB73AD2699B}"/>
              </a:ext>
            </a:extLst>
          </p:cNvPr>
          <p:cNvSpPr txBox="1"/>
          <p:nvPr/>
        </p:nvSpPr>
        <p:spPr>
          <a:xfrm>
            <a:off x="494906" y="989815"/>
            <a:ext cx="712528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400" dirty="0"/>
              <a:t>happy?</a:t>
            </a:r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en-US" altLang="ko-KR" sz="2400" dirty="0"/>
              <a:t>no!</a:t>
            </a:r>
          </a:p>
          <a:p>
            <a:pPr marL="457200" indent="-457200">
              <a:buFontTx/>
              <a:buChar char="-"/>
            </a:pPr>
            <a:r>
              <a:rPr lang="en-US" altLang="ko-KR" sz="2400" dirty="0"/>
              <a:t>history</a:t>
            </a:r>
            <a:r>
              <a:rPr lang="ko-KR" altLang="en-US" sz="2400" dirty="0"/>
              <a:t>를 이용한 직전 명령 반복</a:t>
            </a:r>
            <a:r>
              <a:rPr lang="en-US" altLang="ko-KR" sz="2400" dirty="0"/>
              <a:t>(!!)</a:t>
            </a:r>
            <a:r>
              <a:rPr lang="ko-KR" altLang="en-US" sz="2400" dirty="0"/>
              <a:t>이 </a:t>
            </a:r>
            <a:r>
              <a:rPr lang="ko-KR" altLang="en-US" sz="2400" dirty="0" err="1"/>
              <a:t>방해받음</a:t>
            </a:r>
            <a:endParaRPr lang="en-US" altLang="ko-KR" sz="2400" dirty="0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6CE2C4E-C8C9-9DEC-738A-D04A004B9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06" y="1558099"/>
            <a:ext cx="6077798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29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64930-6AC5-420B-A746-336E82AB8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92CBE0-60AC-9B59-9EB2-02B1A71C24D9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A6A40F-1FAB-2257-4B16-FDA37AC65B8A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2E8933-DDB0-A8EE-0222-D308AF6F557F}"/>
              </a:ext>
            </a:extLst>
          </p:cNvPr>
          <p:cNvSpPr txBox="1"/>
          <p:nvPr/>
        </p:nvSpPr>
        <p:spPr>
          <a:xfrm>
            <a:off x="494906" y="113368"/>
            <a:ext cx="484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</a:t>
            </a:r>
            <a:r>
              <a:rPr lang="en-US" altLang="ko-KR" sz="2400" dirty="0" err="1"/>
              <a:t>neovim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E82B3-FC38-2076-E9F2-54DA52E913EA}"/>
              </a:ext>
            </a:extLst>
          </p:cNvPr>
          <p:cNvSpPr txBox="1"/>
          <p:nvPr/>
        </p:nvSpPr>
        <p:spPr>
          <a:xfrm>
            <a:off x="494906" y="989815"/>
            <a:ext cx="1079019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400" dirty="0"/>
              <a:t>bash </a:t>
            </a:r>
            <a:r>
              <a:rPr lang="ko-KR" altLang="en-US" sz="2400" dirty="0"/>
              <a:t>설정 중 특정 명령어가 </a:t>
            </a:r>
            <a:r>
              <a:rPr lang="en-US" altLang="ko-KR" sz="2400" dirty="0"/>
              <a:t>history</a:t>
            </a:r>
            <a:r>
              <a:rPr lang="ko-KR" altLang="en-US" sz="2400" dirty="0"/>
              <a:t>를 어지럽히지 않게 하는 설정이 있다</a:t>
            </a:r>
            <a:r>
              <a:rPr lang="en-US" altLang="ko-KR" sz="2400" dirty="0"/>
              <a:t>.</a:t>
            </a:r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en-US" altLang="ko-KR" sz="2400" dirty="0"/>
              <a:t>solution: .</a:t>
            </a:r>
            <a:r>
              <a:rPr lang="en-US" altLang="ko-KR" sz="2400" dirty="0" err="1"/>
              <a:t>bashrc</a:t>
            </a:r>
            <a:r>
              <a:rPr lang="ko-KR" altLang="en-US" sz="2400" dirty="0"/>
              <a:t>에 다음을 설정하고 </a:t>
            </a:r>
            <a:r>
              <a:rPr lang="en-US" altLang="ko-KR" sz="2400" dirty="0"/>
              <a:t>source ~/.</a:t>
            </a:r>
            <a:r>
              <a:rPr lang="en-US" altLang="ko-KR" sz="2400" dirty="0" err="1"/>
              <a:t>bashrc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export HISTIGNORE="</a:t>
            </a:r>
            <a:r>
              <a:rPr lang="en-US" altLang="ko-KR" sz="2400" dirty="0" err="1"/>
              <a:t>fg</a:t>
            </a:r>
            <a:r>
              <a:rPr lang="en-US" altLang="ko-KR" sz="2400" dirty="0"/>
              <a:t>:"</a:t>
            </a: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AD46434-C310-588E-4EFB-12CC5DCB1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18" y="1451480"/>
            <a:ext cx="8973802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63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8AF68-A18E-45D7-2B0A-AFD28C6C8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41310E-B9A4-88D4-F44E-B215BBB39D58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986AB7-DB43-A734-C938-9F046D5A17C5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258005-2007-7CD8-4014-52EA5D606ADD}"/>
              </a:ext>
            </a:extLst>
          </p:cNvPr>
          <p:cNvSpPr txBox="1"/>
          <p:nvPr/>
        </p:nvSpPr>
        <p:spPr>
          <a:xfrm>
            <a:off x="494906" y="113368"/>
            <a:ext cx="484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</a:t>
            </a:r>
            <a:r>
              <a:rPr lang="en-US" altLang="ko-KR" sz="2400" dirty="0" err="1"/>
              <a:t>neovim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0E637-3BAE-5067-6303-9ED5F458BA13}"/>
              </a:ext>
            </a:extLst>
          </p:cNvPr>
          <p:cNvSpPr txBox="1"/>
          <p:nvPr/>
        </p:nvSpPr>
        <p:spPr>
          <a:xfrm>
            <a:off x="494906" y="989815"/>
            <a:ext cx="1079019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400" dirty="0"/>
              <a:t>bash </a:t>
            </a:r>
            <a:r>
              <a:rPr lang="ko-KR" altLang="en-US" sz="2400" dirty="0"/>
              <a:t>설정 중 특정 명령어가 </a:t>
            </a:r>
            <a:r>
              <a:rPr lang="en-US" altLang="ko-KR" sz="2400" dirty="0"/>
              <a:t>history</a:t>
            </a:r>
            <a:r>
              <a:rPr lang="ko-KR" altLang="en-US" sz="2400" dirty="0"/>
              <a:t>를 어지럽히지 않게 하는 설정이 있다</a:t>
            </a:r>
            <a:r>
              <a:rPr lang="en-US" altLang="ko-KR" sz="2400" dirty="0"/>
              <a:t>.</a:t>
            </a:r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en-US" altLang="ko-KR" sz="2400" dirty="0"/>
              <a:t>solution: .</a:t>
            </a:r>
            <a:r>
              <a:rPr lang="en-US" altLang="ko-KR" sz="2400" dirty="0" err="1"/>
              <a:t>bashrc</a:t>
            </a:r>
            <a:r>
              <a:rPr lang="ko-KR" altLang="en-US" sz="2400" dirty="0"/>
              <a:t>에 다음을 설정하고 </a:t>
            </a:r>
            <a:r>
              <a:rPr lang="en-US" altLang="ko-KR" sz="2400" dirty="0"/>
              <a:t>source ~/.</a:t>
            </a:r>
            <a:r>
              <a:rPr lang="en-US" altLang="ko-KR" sz="2400" dirty="0" err="1"/>
              <a:t>bashrc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export HISTIGNORE="</a:t>
            </a:r>
            <a:r>
              <a:rPr lang="en-US" altLang="ko-KR" sz="2400" dirty="0" err="1"/>
              <a:t>fg</a:t>
            </a:r>
            <a:r>
              <a:rPr lang="en-US" altLang="ko-KR" sz="2400" dirty="0"/>
              <a:t>:“</a:t>
            </a:r>
          </a:p>
          <a:p>
            <a:pPr marL="914400" lvl="1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en-US" altLang="ko-KR" sz="2400" dirty="0"/>
              <a:t>yes, happy!</a:t>
            </a: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5594C2A-AA48-4300-4ACF-A9AAD78EB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18" y="1451480"/>
            <a:ext cx="8973802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47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E5E73-F932-769C-D966-722C488F6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AAB19AD-F13B-6EA7-9161-C3B8F260B9B4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67A9F1-2444-CCF3-1E71-548A61C77500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A0E22B-76B1-97B7-D174-46EEE8C7AC0E}"/>
              </a:ext>
            </a:extLst>
          </p:cNvPr>
          <p:cNvSpPr txBox="1"/>
          <p:nvPr/>
        </p:nvSpPr>
        <p:spPr>
          <a:xfrm>
            <a:off x="494906" y="113368"/>
            <a:ext cx="484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</a:t>
            </a:r>
            <a:r>
              <a:rPr lang="en-US" altLang="ko-KR" sz="2400" dirty="0" err="1"/>
              <a:t>neovim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A7A07C5-F610-CF32-7416-6D377CDAE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31" y="833075"/>
            <a:ext cx="7973538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08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1ED74-FD11-ADEB-C081-5DD9CCAA5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340BFE-1396-F2B2-76E8-A47B2767ECC0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C28942-8C1B-4149-D116-BA275D12AA48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09D532-9BE9-B2E7-0101-F4280CB52FF2}"/>
              </a:ext>
            </a:extLst>
          </p:cNvPr>
          <p:cNvSpPr txBox="1"/>
          <p:nvPr/>
        </p:nvSpPr>
        <p:spPr>
          <a:xfrm>
            <a:off x="494906" y="113368"/>
            <a:ext cx="2232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0. introduction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E7480-6069-D250-D54F-4B5356359474}"/>
              </a:ext>
            </a:extLst>
          </p:cNvPr>
          <p:cNvSpPr txBox="1"/>
          <p:nvPr/>
        </p:nvSpPr>
        <p:spPr>
          <a:xfrm>
            <a:off x="494906" y="989815"/>
            <a:ext cx="72903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소개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vim </a:t>
            </a:r>
            <a:r>
              <a:rPr lang="ko-KR" altLang="en-US" sz="2400" dirty="0"/>
              <a:t>사용 경험</a:t>
            </a:r>
            <a:r>
              <a:rPr lang="en-US" altLang="ko-KR" sz="2400" dirty="0"/>
              <a:t>(2021~)</a:t>
            </a:r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practical vim </a:t>
            </a:r>
            <a:r>
              <a:rPr lang="ko-KR" altLang="en-US" sz="2400" dirty="0"/>
              <a:t>정독 </a:t>
            </a:r>
            <a:r>
              <a:rPr lang="en-US" altLang="ko-KR" sz="2400" dirty="0"/>
              <a:t>3</a:t>
            </a:r>
            <a:r>
              <a:rPr lang="ko-KR" altLang="en-US" sz="2400" dirty="0"/>
              <a:t>회 </a:t>
            </a:r>
            <a:r>
              <a:rPr lang="en-US" altLang="ko-KR" sz="2400" dirty="0"/>
              <a:t>+</a:t>
            </a:r>
            <a:r>
              <a:rPr lang="el-GR" altLang="ko-KR" sz="2400" dirty="0"/>
              <a:t>α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ko-KR" altLang="en-US" sz="2400" dirty="0"/>
              <a:t>주 업무</a:t>
            </a:r>
            <a:r>
              <a:rPr lang="en-US" altLang="ko-KR" sz="2400" dirty="0"/>
              <a:t>: java web </a:t>
            </a:r>
            <a:r>
              <a:rPr lang="ko-KR" altLang="en-US" sz="2400" dirty="0"/>
              <a:t>개발</a:t>
            </a:r>
            <a:r>
              <a:rPr lang="en-US" altLang="ko-KR" sz="2400" dirty="0"/>
              <a:t>, </a:t>
            </a:r>
            <a:r>
              <a:rPr lang="ko-KR" altLang="en-US" sz="2400" dirty="0"/>
              <a:t>최근 </a:t>
            </a:r>
            <a:r>
              <a:rPr lang="en-US" altLang="ko-KR" sz="2400" dirty="0"/>
              <a:t>python </a:t>
            </a:r>
            <a:r>
              <a:rPr lang="ko-KR" altLang="en-US" sz="2400" dirty="0"/>
              <a:t>개발 중</a:t>
            </a:r>
            <a:endParaRPr lang="en-US" altLang="ko-KR" sz="2400" dirty="0"/>
          </a:p>
        </p:txBody>
      </p:sp>
      <p:pic>
        <p:nvPicPr>
          <p:cNvPr id="1026" name="Picture 2" descr="(손이 먼저 반응하는) Practical Vim – 도서출판 인사이트">
            <a:extLst>
              <a:ext uri="{FF2B5EF4-FFF2-40B4-BE49-F238E27FC236}">
                <a16:creationId xmlns:a16="http://schemas.microsoft.com/office/drawing/2014/main" id="{0B9C687D-2E90-8CE8-6FB7-22E4D263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300" y="1364187"/>
            <a:ext cx="3636563" cy="4918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508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5324C-243B-3DDD-7C5B-3606102EB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648932-AE88-610F-6CC7-3153438BD295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341C76-87AF-D486-046C-4E2816454D56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BD5D2E-513A-1280-665F-1BC36A888219}"/>
              </a:ext>
            </a:extLst>
          </p:cNvPr>
          <p:cNvSpPr txBox="1"/>
          <p:nvPr/>
        </p:nvSpPr>
        <p:spPr>
          <a:xfrm>
            <a:off x="494906" y="113368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4. Q &amp; A</a:t>
            </a:r>
            <a:endParaRPr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76FA4-E325-161A-BFD5-C430B5965E9E}"/>
              </a:ext>
            </a:extLst>
          </p:cNvPr>
          <p:cNvSpPr txBox="1"/>
          <p:nvPr/>
        </p:nvSpPr>
        <p:spPr>
          <a:xfrm>
            <a:off x="4464784" y="2817549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/>
              <a:t>감사합니다</a:t>
            </a:r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1744681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CE8A2-4D32-7A51-2B09-22D556A8E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3895CC-9C4F-02B0-8ACF-616184A7D9E3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84822C1-80B3-12E4-6E1B-C13B499A5B48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965AB-5548-4B23-44A6-EEADEA01DF16}"/>
              </a:ext>
            </a:extLst>
          </p:cNvPr>
          <p:cNvSpPr txBox="1"/>
          <p:nvPr/>
        </p:nvSpPr>
        <p:spPr>
          <a:xfrm>
            <a:off x="494906" y="113368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4. Q &amp; A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9D18A-73BB-9CA2-0BF1-A42E5415A3F4}"/>
              </a:ext>
            </a:extLst>
          </p:cNvPr>
          <p:cNvSpPr txBox="1"/>
          <p:nvPr/>
        </p:nvSpPr>
        <p:spPr>
          <a:xfrm>
            <a:off x="494906" y="989815"/>
            <a:ext cx="3079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질의응답 </a:t>
            </a:r>
            <a:r>
              <a:rPr lang="en-US" altLang="ko-KR" sz="2400" dirty="0"/>
              <a:t>(if exist)</a:t>
            </a:r>
          </a:p>
        </p:txBody>
      </p:sp>
    </p:spTree>
    <p:extLst>
      <p:ext uri="{BB962C8B-B14F-4D97-AF65-F5344CB8AC3E}">
        <p14:creationId xmlns:p14="http://schemas.microsoft.com/office/powerpoint/2010/main" val="1417553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9B552-1083-4DCF-A5A4-DB8B423D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F2EACB-5B5C-0E48-53A1-50D056901FC3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E771138-2E67-4465-AC30-73500534A4BD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84158F-7A99-CB78-48E1-6A062F41A41E}"/>
              </a:ext>
            </a:extLst>
          </p:cNvPr>
          <p:cNvSpPr txBox="1"/>
          <p:nvPr/>
        </p:nvSpPr>
        <p:spPr>
          <a:xfrm>
            <a:off x="494906" y="113368"/>
            <a:ext cx="2232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0. introduction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9C69EC-050D-1FF5-4A7E-5C307F7B5564}"/>
              </a:ext>
            </a:extLst>
          </p:cNvPr>
          <p:cNvSpPr txBox="1"/>
          <p:nvPr/>
        </p:nvSpPr>
        <p:spPr>
          <a:xfrm>
            <a:off x="494906" y="989815"/>
            <a:ext cx="1125340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경험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2</a:t>
            </a:r>
            <a:r>
              <a:rPr lang="ko-KR" altLang="en-US" sz="2400" dirty="0"/>
              <a:t>년간 공공기관 내부에 위치한 사무실에서 근무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ko-KR" altLang="en-US" sz="2400" dirty="0"/>
              <a:t>소스 작업 및 배포 주 근무 환경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내부망</a:t>
            </a:r>
            <a:r>
              <a:rPr lang="ko-KR" altLang="en-US" sz="2400" dirty="0"/>
              <a:t> </a:t>
            </a:r>
            <a:r>
              <a:rPr lang="en-US" altLang="ko-KR" sz="2400" dirty="0"/>
              <a:t>(</a:t>
            </a:r>
            <a:r>
              <a:rPr lang="ko-KR" altLang="en-US" sz="2400" dirty="0"/>
              <a:t>인트라넷 </a:t>
            </a:r>
            <a:r>
              <a:rPr lang="en-US" altLang="ko-KR" sz="2400" dirty="0"/>
              <a:t>only) + </a:t>
            </a:r>
            <a:r>
              <a:rPr lang="ko-KR" altLang="en-US" sz="2400" dirty="0"/>
              <a:t>노트북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외부망</a:t>
            </a:r>
            <a:r>
              <a:rPr lang="en-US" altLang="ko-KR" sz="2400" dirty="0"/>
              <a:t>)</a:t>
            </a:r>
          </a:p>
          <a:p>
            <a:pPr marL="914400" lvl="1" indent="-457200">
              <a:buFontTx/>
              <a:buChar char="-"/>
            </a:pPr>
            <a:r>
              <a:rPr lang="ko-KR" altLang="en-US" sz="2400" dirty="0"/>
              <a:t>노트북에서 작업한 코드를 내부망으로 옮기려면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사무실 내 </a:t>
            </a:r>
            <a:r>
              <a:rPr lang="ko-KR" altLang="en-US" sz="2400" dirty="0" err="1"/>
              <a:t>외부망</a:t>
            </a:r>
            <a:r>
              <a:rPr lang="ko-KR" altLang="en-US" sz="2400" dirty="0"/>
              <a:t> 컴퓨터로 코드 이전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 err="1"/>
              <a:t>망연계</a:t>
            </a:r>
            <a:r>
              <a:rPr lang="ko-KR" altLang="en-US" sz="2400" dirty="0"/>
              <a:t> 시스템 프로그램을 이용하여 소스 파일 전송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외부망</a:t>
            </a:r>
            <a:r>
              <a:rPr lang="en-US" altLang="ko-KR" sz="2400" dirty="0"/>
              <a:t>-&gt;</a:t>
            </a:r>
            <a:r>
              <a:rPr lang="ko-KR" altLang="en-US" sz="2400" dirty="0" err="1"/>
              <a:t>내부망</a:t>
            </a:r>
            <a:r>
              <a:rPr lang="en-US" altLang="ko-KR" sz="2400" dirty="0"/>
              <a:t>)</a:t>
            </a:r>
          </a:p>
          <a:p>
            <a:pPr marL="914400" lvl="1" indent="-457200">
              <a:buFontTx/>
              <a:buChar char="-"/>
            </a:pPr>
            <a:r>
              <a:rPr lang="ko-KR" altLang="en-US" sz="2400" dirty="0"/>
              <a:t>외부망에서 작업한 코드가 내부망에서 동작하지 않는 현상 다수 목격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ko-KR" altLang="en-US" sz="2400" dirty="0"/>
              <a:t>운영 서버는 공공기관 소유 </a:t>
            </a:r>
            <a:r>
              <a:rPr lang="en-US" altLang="ko-KR" sz="2400" dirty="0"/>
              <a:t>VM, </a:t>
            </a:r>
            <a:r>
              <a:rPr lang="ko-KR" altLang="en-US" sz="2400" dirty="0"/>
              <a:t>발급된 인증서를 이용해 접속</a:t>
            </a:r>
            <a:endParaRPr lang="en-US" altLang="ko-KR" sz="2400" dirty="0"/>
          </a:p>
        </p:txBody>
      </p:sp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006F1C6F-6009-3553-D77C-58E7E0D8F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76" y="4788185"/>
            <a:ext cx="1080000" cy="1080000"/>
          </a:xfrm>
          <a:prstGeom prst="rect">
            <a:avLst/>
          </a:prstGeom>
        </p:spPr>
      </p:pic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EEB4D4C0-8465-DCC9-1819-D3FB3D4C1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933" y="4788185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34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D3F4B-7A16-B0C0-2A56-648FB7F6C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84D752-6A25-4C15-FECA-3C7E708C7B1F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DDCFF4-EC14-E9CB-E509-6EA21BDEC3AD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D02756-7D7B-FA28-E3E9-1734E6BA4F8F}"/>
              </a:ext>
            </a:extLst>
          </p:cNvPr>
          <p:cNvSpPr txBox="1"/>
          <p:nvPr/>
        </p:nvSpPr>
        <p:spPr>
          <a:xfrm>
            <a:off x="494906" y="113368"/>
            <a:ext cx="2232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0. introduction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1C197-4D0A-00CF-4E11-746E5BA6FB1F}"/>
              </a:ext>
            </a:extLst>
          </p:cNvPr>
          <p:cNvSpPr txBox="1"/>
          <p:nvPr/>
        </p:nvSpPr>
        <p:spPr>
          <a:xfrm>
            <a:off x="494906" y="989815"/>
            <a:ext cx="1048556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제약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ko-KR" altLang="en-US" sz="2400" dirty="0"/>
              <a:t>인터넷은 사용할 수 없다</a:t>
            </a:r>
            <a:r>
              <a:rPr lang="en-US" altLang="ko-KR" sz="2400" dirty="0"/>
              <a:t>(</a:t>
            </a:r>
            <a:r>
              <a:rPr lang="ko-KR" altLang="en-US" sz="2400" dirty="0" err="1"/>
              <a:t>폐쇄망</a:t>
            </a:r>
            <a:r>
              <a:rPr lang="en-US" altLang="ko-KR" sz="2400" dirty="0"/>
              <a:t>)</a:t>
            </a:r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인터넷 망에서 잘 돌던 코드가 상용서버에서만 오류가 발생하고</a:t>
            </a:r>
            <a:br>
              <a:rPr lang="en-US" altLang="ko-KR" sz="2400" dirty="0"/>
            </a:br>
            <a:r>
              <a:rPr lang="ko-KR" altLang="en-US" sz="2400" dirty="0"/>
              <a:t>그 이유가 코드 내부에서 인터넷을 사용</a:t>
            </a:r>
            <a:r>
              <a:rPr lang="en-US" altLang="ko-KR" sz="2400" dirty="0"/>
              <a:t>(ex. </a:t>
            </a:r>
            <a:r>
              <a:rPr lang="en-US" altLang="ko-KR" sz="2400" dirty="0" err="1"/>
              <a:t>cdn</a:t>
            </a:r>
            <a:r>
              <a:rPr lang="en-US" altLang="ko-KR" sz="2400" dirty="0"/>
              <a:t>)</a:t>
            </a:r>
            <a:r>
              <a:rPr lang="ko-KR" altLang="en-US" sz="2400" dirty="0"/>
              <a:t>하기 때문이라면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ko-KR" altLang="en-US" sz="2400" dirty="0"/>
              <a:t>내 마음에 드는 도구를 설치할 수 없다</a:t>
            </a:r>
            <a:r>
              <a:rPr lang="en-US" altLang="ko-KR" sz="2400" dirty="0"/>
              <a:t>(</a:t>
            </a:r>
            <a:r>
              <a:rPr lang="ko-KR" altLang="en-US" sz="2400" dirty="0"/>
              <a:t>내 소유가 아닌 서버</a:t>
            </a:r>
            <a:r>
              <a:rPr lang="en-US" altLang="ko-KR" sz="2400" dirty="0"/>
              <a:t>)</a:t>
            </a:r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각종 </a:t>
            </a:r>
            <a:r>
              <a:rPr lang="en-US" altLang="ko-KR" sz="2400" dirty="0"/>
              <a:t>2</a:t>
            </a:r>
            <a:r>
              <a:rPr lang="ko-KR" altLang="en-US" sz="2400" dirty="0"/>
              <a:t>세대 </a:t>
            </a:r>
            <a:r>
              <a:rPr lang="en-US" altLang="ko-KR" sz="2400" dirty="0"/>
              <a:t>utility: </a:t>
            </a:r>
            <a:r>
              <a:rPr lang="en-US" altLang="ko-KR" sz="2400" dirty="0" err="1"/>
              <a:t>lsd</a:t>
            </a:r>
            <a:r>
              <a:rPr lang="en-US" altLang="ko-KR" sz="2400" dirty="0"/>
              <a:t>, bat, </a:t>
            </a:r>
            <a:r>
              <a:rPr lang="en-US" altLang="ko-KR" sz="2400" dirty="0" err="1"/>
              <a:t>fzf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sysz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en-US" altLang="ko-KR" sz="2400" dirty="0" err="1"/>
              <a:t>neovim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심지어는 </a:t>
            </a:r>
            <a:r>
              <a:rPr lang="en-US" altLang="ko-KR" sz="2400" dirty="0"/>
              <a:t>git(</a:t>
            </a:r>
            <a:r>
              <a:rPr lang="ko-KR" altLang="en-US" sz="2400" dirty="0" err="1"/>
              <a:t>미설치된</a:t>
            </a:r>
            <a:r>
              <a:rPr lang="ko-KR" altLang="en-US" sz="2400" dirty="0"/>
              <a:t> 상용서버를 본 적이 있다</a:t>
            </a:r>
            <a:r>
              <a:rPr lang="en-US" altLang="ko-KR" sz="2400" dirty="0"/>
              <a:t>)</a:t>
            </a:r>
          </a:p>
        </p:txBody>
      </p:sp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4FCF3D6A-0FE5-980A-9507-CB82746CC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37" y="5032346"/>
            <a:ext cx="1080000" cy="1080000"/>
          </a:xfrm>
          <a:prstGeom prst="rect">
            <a:avLst/>
          </a:prstGeom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6562922B-9BB7-EE09-2E18-71DCF2097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864" y="5032346"/>
            <a:ext cx="1080000" cy="1080000"/>
          </a:xfrm>
          <a:prstGeom prst="rect">
            <a:avLst/>
          </a:prstGeom>
        </p:spPr>
      </p:pic>
      <p:pic>
        <p:nvPicPr>
          <p:cNvPr id="13" name="그림 12" descr="블랙, 어둠이(가) 표시된 사진&#10;&#10;자동 생성된 설명">
            <a:extLst>
              <a:ext uri="{FF2B5EF4-FFF2-40B4-BE49-F238E27FC236}">
                <a16:creationId xmlns:a16="http://schemas.microsoft.com/office/drawing/2014/main" id="{F9B4B1E4-D6C6-52DE-3BD5-C515C0757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362" y="5032346"/>
            <a:ext cx="1080000" cy="1080000"/>
          </a:xfrm>
          <a:prstGeom prst="rect">
            <a:avLst/>
          </a:prstGeom>
        </p:spPr>
      </p:pic>
      <p:pic>
        <p:nvPicPr>
          <p:cNvPr id="15" name="그림 14" descr="블랙, 어둠이(가) 표시된 사진&#10;&#10;자동 생성된 설명">
            <a:extLst>
              <a:ext uri="{FF2B5EF4-FFF2-40B4-BE49-F238E27FC236}">
                <a16:creationId xmlns:a16="http://schemas.microsoft.com/office/drawing/2014/main" id="{7DE85346-4DC3-54C4-B82A-2A06FE0672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35" y="503706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25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78D11-B1B4-2297-D489-7DD0374C4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DBB4CE-7126-D854-6858-00EFD338B29B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B363F3D-EC66-3870-DED0-6A236BA6BABD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57ABFA-E118-D0DE-3F0C-319C03B38FB0}"/>
              </a:ext>
            </a:extLst>
          </p:cNvPr>
          <p:cNvSpPr txBox="1"/>
          <p:nvPr/>
        </p:nvSpPr>
        <p:spPr>
          <a:xfrm>
            <a:off x="494906" y="113368"/>
            <a:ext cx="2232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0. introduction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95331-C26B-C97A-73D1-53DAFB7AD750}"/>
              </a:ext>
            </a:extLst>
          </p:cNvPr>
          <p:cNvSpPr txBox="1"/>
          <p:nvPr/>
        </p:nvSpPr>
        <p:spPr>
          <a:xfrm>
            <a:off x="494906" y="989815"/>
            <a:ext cx="1113567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결론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ko-KR" altLang="en-US" sz="2400" dirty="0"/>
              <a:t>모든 작업환경에서 공통적으로 사용할 수 있는 기술에 집중</a:t>
            </a:r>
            <a:r>
              <a:rPr lang="en-US" altLang="ko-KR" sz="2400" dirty="0"/>
              <a:t>(</a:t>
            </a:r>
            <a:r>
              <a:rPr lang="ko-KR" altLang="en-US" sz="2400" dirty="0"/>
              <a:t>기본 명령어</a:t>
            </a:r>
            <a:r>
              <a:rPr lang="en-US" altLang="ko-KR" sz="2400" dirty="0"/>
              <a:t>)</a:t>
            </a:r>
          </a:p>
          <a:p>
            <a:pPr marL="914400" lvl="1" indent="-457200">
              <a:buFontTx/>
              <a:buChar char="-"/>
            </a:pPr>
            <a:r>
              <a:rPr lang="ko-KR" altLang="en-US" sz="2400" dirty="0"/>
              <a:t>최소한의 공통분모</a:t>
            </a:r>
            <a:r>
              <a:rPr lang="en-US" altLang="ko-KR" sz="2400" dirty="0"/>
              <a:t>: bash</a:t>
            </a:r>
            <a:r>
              <a:rPr lang="ko-KR" altLang="en-US" sz="2400" dirty="0"/>
              <a:t>와 </a:t>
            </a:r>
            <a:r>
              <a:rPr lang="en-US" altLang="ko-KR" sz="2400" dirty="0"/>
              <a:t>vim</a:t>
            </a:r>
          </a:p>
          <a:p>
            <a:pPr marL="914400" lvl="1" indent="-457200">
              <a:buFontTx/>
              <a:buChar char="-"/>
            </a:pPr>
            <a:r>
              <a:rPr lang="en-US" altLang="ko-KR" sz="2400" dirty="0" err="1"/>
              <a:t>posix</a:t>
            </a:r>
            <a:r>
              <a:rPr lang="en-US" altLang="ko-KR" sz="2400" dirty="0"/>
              <a:t> </a:t>
            </a:r>
            <a:r>
              <a:rPr lang="ko-KR" altLang="en-US" sz="2400" dirty="0"/>
              <a:t>표준 </a:t>
            </a:r>
            <a:r>
              <a:rPr lang="en-US" altLang="ko-KR" sz="2400" dirty="0"/>
              <a:t>utility </a:t>
            </a:r>
            <a:r>
              <a:rPr lang="ko-KR" altLang="en-US" sz="2400" dirty="0"/>
              <a:t>명령어</a:t>
            </a:r>
            <a:r>
              <a:rPr lang="en-US" altLang="ko-KR" sz="2400" dirty="0"/>
              <a:t>(</a:t>
            </a:r>
            <a:r>
              <a:rPr lang="en-US" altLang="ko-KR" sz="2400" dirty="0" err="1"/>
              <a:t>coreutils</a:t>
            </a:r>
            <a:r>
              <a:rPr lang="en-US" altLang="ko-KR" sz="2400" dirty="0"/>
              <a:t>)</a:t>
            </a:r>
          </a:p>
          <a:p>
            <a:pPr marL="1371600" lvl="2" indent="-457200">
              <a:buFontTx/>
              <a:buChar char="-"/>
            </a:pPr>
            <a:r>
              <a:rPr lang="en-US" altLang="ko-KR" sz="2000" dirty="0" err="1"/>
              <a:t>dpkg</a:t>
            </a:r>
            <a:r>
              <a:rPr lang="en-US" altLang="ko-KR" sz="2000" dirty="0"/>
              <a:t> -L </a:t>
            </a:r>
            <a:r>
              <a:rPr lang="en-US" altLang="ko-KR" sz="2000" dirty="0" err="1"/>
              <a:t>coreutils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rmp</a:t>
            </a:r>
            <a:r>
              <a:rPr lang="en-US" altLang="ko-KR" sz="2000" dirty="0"/>
              <a:t> -ql </a:t>
            </a:r>
            <a:r>
              <a:rPr lang="en-US" altLang="ko-KR" sz="2000" dirty="0" err="1"/>
              <a:t>coreutils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pacman</a:t>
            </a:r>
            <a:r>
              <a:rPr lang="en-US" altLang="ko-KR" sz="2000" dirty="0"/>
              <a:t> -Ql </a:t>
            </a:r>
            <a:r>
              <a:rPr lang="en-US" altLang="ko-KR" sz="2000" dirty="0" err="1"/>
              <a:t>coreutils</a:t>
            </a:r>
            <a:r>
              <a:rPr lang="en-US" altLang="ko-KR" sz="2000" dirty="0"/>
              <a:t>, brew list </a:t>
            </a:r>
            <a:r>
              <a:rPr lang="en-US" altLang="ko-KR" sz="2000" dirty="0" err="1"/>
              <a:t>coreutils</a:t>
            </a:r>
            <a:r>
              <a:rPr lang="en-US" altLang="ko-KR" sz="2000" dirty="0"/>
              <a:t>, ...</a:t>
            </a:r>
          </a:p>
          <a:p>
            <a:pPr marL="1371600" lvl="2" indent="-457200">
              <a:buFontTx/>
              <a:buChar char="-"/>
            </a:pPr>
            <a:r>
              <a:rPr lang="ko-KR" altLang="en-US" sz="2000" dirty="0"/>
              <a:t>참고자료 </a:t>
            </a:r>
            <a:r>
              <a:rPr lang="en-US" altLang="ko-KR" sz="2000" dirty="0"/>
              <a:t>(IEEE Std 1003.1-2017 utility </a:t>
            </a:r>
            <a:r>
              <a:rPr lang="ko-KR" altLang="en-US" sz="2000" dirty="0"/>
              <a:t>문서</a:t>
            </a:r>
            <a:r>
              <a:rPr lang="en-US" altLang="ko-KR" sz="2000" dirty="0"/>
              <a:t>):</a:t>
            </a:r>
          </a:p>
          <a:p>
            <a:pPr marL="1828800" lvl="3" indent="-457200">
              <a:buFontTx/>
              <a:buChar char="-"/>
            </a:pPr>
            <a:r>
              <a:rPr lang="en-US" altLang="ko-KR" sz="2000" dirty="0">
                <a:hlinkClick r:id="rId2"/>
              </a:rPr>
              <a:t>https://pubs.opengroup.org/onlinepubs/9699919799/utilities/contents.html</a:t>
            </a:r>
            <a:endParaRPr lang="en-US" altLang="ko-KR" sz="2000" dirty="0"/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plugin</a:t>
            </a:r>
            <a:r>
              <a:rPr lang="ko-KR" altLang="en-US" sz="2400" dirty="0"/>
              <a:t>과 </a:t>
            </a:r>
            <a:r>
              <a:rPr lang="en-US" altLang="ko-KR" sz="2400" dirty="0"/>
              <a:t>cli tool</a:t>
            </a:r>
            <a:r>
              <a:rPr lang="ko-KR" altLang="en-US" sz="2400" dirty="0"/>
              <a:t>을 설치에 대한 강한 저항</a:t>
            </a:r>
            <a:r>
              <a:rPr lang="en-US" altLang="ko-KR" sz="2400" dirty="0"/>
              <a:t>(</a:t>
            </a:r>
            <a:r>
              <a:rPr lang="ko-KR" altLang="en-US" sz="2400" dirty="0"/>
              <a:t>어차피 서버에서 못쓰는데</a:t>
            </a:r>
            <a:r>
              <a:rPr lang="en-US" altLang="ko-KR" sz="2400" dirty="0"/>
              <a:t>)</a:t>
            </a:r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생산성의 현저한 증가를 가져오는 경우에만 설치</a:t>
            </a:r>
            <a:r>
              <a:rPr lang="en-US" altLang="ko-KR" sz="2400" dirty="0"/>
              <a:t>(</a:t>
            </a:r>
            <a:r>
              <a:rPr lang="en-US" altLang="ko-KR" sz="2400" dirty="0" err="1"/>
              <a:t>nerdtree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vimium</a:t>
            </a:r>
            <a:r>
              <a:rPr lang="en-US" altLang="ko-KR" sz="2400" dirty="0"/>
              <a:t> C)</a:t>
            </a:r>
          </a:p>
          <a:p>
            <a:pPr marL="1828800" lvl="3" indent="-457200">
              <a:buFontTx/>
              <a:buChar char="-"/>
            </a:pPr>
            <a:endParaRPr lang="en-US" altLang="ko-KR" sz="2400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A3276FD4-0AD3-95E4-6D33-8E8DEC945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0050" y="4827444"/>
            <a:ext cx="2453719" cy="1031084"/>
          </a:xfrm>
          <a:prstGeom prst="rect">
            <a:avLst/>
          </a:prstGeom>
        </p:spPr>
      </p:pic>
      <p:pic>
        <p:nvPicPr>
          <p:cNvPr id="9" name="그림 8" descr="그래픽, 상징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BE46F61D-61E5-7877-9948-E5FF954E33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57" y="4403006"/>
            <a:ext cx="1879959" cy="187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9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F46BA-D663-0103-566A-07A487AE0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9CE11-FB38-A61B-CDEF-F775954472A8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BEF1E3-E6C9-97E4-DF81-638681A98351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5B350-D7B8-70A5-958C-CD294E936FDE}"/>
              </a:ext>
            </a:extLst>
          </p:cNvPr>
          <p:cNvSpPr txBox="1"/>
          <p:nvPr/>
        </p:nvSpPr>
        <p:spPr>
          <a:xfrm>
            <a:off x="494906" y="113368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왜 터미널인가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F32D5-D659-B71E-30AD-48A787BEAC23}"/>
              </a:ext>
            </a:extLst>
          </p:cNvPr>
          <p:cNvSpPr txBox="1"/>
          <p:nvPr/>
        </p:nvSpPr>
        <p:spPr>
          <a:xfrm>
            <a:off x="494906" y="989815"/>
            <a:ext cx="55899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터미널에 수렴한 과정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1. </a:t>
            </a:r>
            <a:r>
              <a:rPr lang="ko-KR" altLang="en-US" sz="2400" dirty="0"/>
              <a:t>자바스크립트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동작을 예상하기 어려운 언어</a:t>
            </a:r>
            <a:endParaRPr lang="en-US" altLang="ko-KR" sz="2400" dirty="0"/>
          </a:p>
        </p:txBody>
      </p:sp>
      <p:pic>
        <p:nvPicPr>
          <p:cNvPr id="7" name="그림 6" descr="텍스트, 자전거 바퀴, 바퀴, 육상 차량이(가) 표시된 사진&#10;&#10;자동 생성된 설명">
            <a:extLst>
              <a:ext uri="{FF2B5EF4-FFF2-40B4-BE49-F238E27FC236}">
                <a16:creationId xmlns:a16="http://schemas.microsoft.com/office/drawing/2014/main" id="{B0F00C18-DB50-12EC-4D60-6C09F4C8B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045" y="1078616"/>
            <a:ext cx="3893096" cy="48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19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0EBE6-02CE-4EC3-1A03-B78EA1862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2C445E9-F973-05D5-8617-AC9A51154A6B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0C680B6-DE46-6ECD-72C8-F3DC87E03F45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77E1-7C54-1982-3EA3-B4EA47A4E3F8}"/>
              </a:ext>
            </a:extLst>
          </p:cNvPr>
          <p:cNvSpPr txBox="1"/>
          <p:nvPr/>
        </p:nvSpPr>
        <p:spPr>
          <a:xfrm>
            <a:off x="494906" y="113368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왜 터미널인가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D14561-4282-6EDE-A48C-2CAA497F4260}"/>
              </a:ext>
            </a:extLst>
          </p:cNvPr>
          <p:cNvSpPr txBox="1"/>
          <p:nvPr/>
        </p:nvSpPr>
        <p:spPr>
          <a:xfrm>
            <a:off x="494906" y="989815"/>
            <a:ext cx="111193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터미널에 수렴한 과정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1. </a:t>
            </a:r>
            <a:r>
              <a:rPr lang="ko-KR" altLang="en-US" sz="2400" dirty="0"/>
              <a:t>자바스크립트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동작을 예상하기 어려운 언어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코드는 작성 후 동작 확인하려면 </a:t>
            </a:r>
            <a:r>
              <a:rPr lang="en-US" altLang="ko-KR" sz="2400" dirty="0" err="1"/>
              <a:t>devtools</a:t>
            </a:r>
            <a:r>
              <a:rPr lang="ko-KR" altLang="en-US" sz="2400" dirty="0"/>
              <a:t> 또는 실행환경 사이트 이용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단순 로직 변경 테스트에 빌드가 필요하다면</a:t>
            </a:r>
            <a:r>
              <a:rPr lang="en-US" altLang="ko-KR" sz="2400" dirty="0"/>
              <a:t>? (build time &gt; 5min)</a:t>
            </a:r>
          </a:p>
          <a:p>
            <a:pPr marL="1371600" lvl="2" indent="-457200">
              <a:buFontTx/>
              <a:buChar char="-"/>
            </a:pPr>
            <a:endParaRPr lang="en-US" altLang="ko-KR" sz="2400" dirty="0"/>
          </a:p>
        </p:txBody>
      </p:sp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D6E5CCF-BDF1-EFA4-5CC8-78E4BF698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06" y="3758366"/>
            <a:ext cx="6644946" cy="2824217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F79A696-8358-6586-5C0D-1C7C52152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99" y="3758366"/>
            <a:ext cx="4553585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5AC77-44B1-9789-9EC8-75BF40D95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C0E8D0-1B70-AFF7-D9CD-28D60328FAC1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C6AD58D-9300-3E43-CA74-89DD808478E4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3AE579-0233-50C7-074C-F0DACF0D841A}"/>
              </a:ext>
            </a:extLst>
          </p:cNvPr>
          <p:cNvSpPr txBox="1"/>
          <p:nvPr/>
        </p:nvSpPr>
        <p:spPr>
          <a:xfrm>
            <a:off x="494906" y="113368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왜 터미널인가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A806D-93F3-92A7-8BD2-62329FAD8B56}"/>
              </a:ext>
            </a:extLst>
          </p:cNvPr>
          <p:cNvSpPr txBox="1"/>
          <p:nvPr/>
        </p:nvSpPr>
        <p:spPr>
          <a:xfrm>
            <a:off x="494906" y="989815"/>
            <a:ext cx="1111939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터미널에 수렴한 과정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1. </a:t>
            </a:r>
            <a:r>
              <a:rPr lang="ko-KR" altLang="en-US" sz="2400" dirty="0"/>
              <a:t>자바스크립트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동작을 예상하기 어려운 언어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코드는 작성 후 동작 확인하려면 </a:t>
            </a:r>
            <a:r>
              <a:rPr lang="en-US" altLang="ko-KR" sz="2400" dirty="0" err="1"/>
              <a:t>devtools</a:t>
            </a:r>
            <a:r>
              <a:rPr lang="ko-KR" altLang="en-US" sz="2400" dirty="0"/>
              <a:t> 또는 실행환경 사이트 이용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단순 로직 변경 테스트에 빌드가 필요하다면</a:t>
            </a:r>
            <a:r>
              <a:rPr lang="en-US" altLang="ko-KR" sz="2400" dirty="0"/>
              <a:t>? (build time &gt; 5min)</a:t>
            </a:r>
          </a:p>
          <a:p>
            <a:pPr marL="1371600" lvl="2" indent="-457200">
              <a:buFontTx/>
              <a:buChar char="-"/>
            </a:pPr>
            <a:r>
              <a:rPr lang="en-US" altLang="ko-KR" sz="2400" dirty="0" err="1"/>
              <a:t>nodejs</a:t>
            </a:r>
            <a:r>
              <a:rPr lang="en-US" altLang="ko-KR" sz="2400" dirty="0"/>
              <a:t> REPL, node inspect</a:t>
            </a:r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코드 작성 중 단순 로직만 추출하여 터미널로 점검</a:t>
            </a:r>
            <a:endParaRPr lang="en-US" altLang="ko-KR" sz="2400" dirty="0"/>
          </a:p>
        </p:txBody>
      </p:sp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34978B6-9516-4CA4-7044-BD20E6F74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86" y="3811191"/>
            <a:ext cx="3219899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54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1498</Words>
  <Application>Microsoft Office PowerPoint</Application>
  <PresentationFormat>와이드스크린</PresentationFormat>
  <Paragraphs>231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 광효</dc:creator>
  <cp:lastModifiedBy>이 광효</cp:lastModifiedBy>
  <cp:revision>5</cp:revision>
  <dcterms:created xsi:type="dcterms:W3CDTF">2024-12-14T01:30:13Z</dcterms:created>
  <dcterms:modified xsi:type="dcterms:W3CDTF">2024-12-14T14:43:32Z</dcterms:modified>
</cp:coreProperties>
</file>